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8"/>
  </p:notesMasterIdLst>
  <p:sldIdLst>
    <p:sldId id="359" r:id="rId2"/>
    <p:sldId id="380" r:id="rId3"/>
    <p:sldId id="259" r:id="rId4"/>
    <p:sldId id="260" r:id="rId5"/>
    <p:sldId id="261" r:id="rId6"/>
    <p:sldId id="262" r:id="rId7"/>
    <p:sldId id="389" r:id="rId8"/>
    <p:sldId id="341" r:id="rId9"/>
    <p:sldId id="266" r:id="rId10"/>
    <p:sldId id="393" r:id="rId11"/>
    <p:sldId id="396" r:id="rId12"/>
    <p:sldId id="395" r:id="rId13"/>
    <p:sldId id="398" r:id="rId14"/>
    <p:sldId id="399" r:id="rId15"/>
    <p:sldId id="400" r:id="rId16"/>
    <p:sldId id="343" r:id="rId17"/>
    <p:sldId id="368" r:id="rId18"/>
    <p:sldId id="369" r:id="rId19"/>
    <p:sldId id="371" r:id="rId20"/>
    <p:sldId id="372" r:id="rId21"/>
    <p:sldId id="373" r:id="rId22"/>
    <p:sldId id="376" r:id="rId23"/>
    <p:sldId id="377" r:id="rId24"/>
    <p:sldId id="385" r:id="rId25"/>
    <p:sldId id="345" r:id="rId26"/>
    <p:sldId id="406" r:id="rId27"/>
    <p:sldId id="271" r:id="rId28"/>
    <p:sldId id="402" r:id="rId29"/>
    <p:sldId id="275" r:id="rId30"/>
    <p:sldId id="276" r:id="rId31"/>
    <p:sldId id="277" r:id="rId32"/>
    <p:sldId id="278" r:id="rId33"/>
    <p:sldId id="279" r:id="rId34"/>
    <p:sldId id="280" r:id="rId35"/>
    <p:sldId id="284" r:id="rId36"/>
    <p:sldId id="379" r:id="rId37"/>
    <p:sldId id="289" r:id="rId38"/>
    <p:sldId id="290" r:id="rId39"/>
    <p:sldId id="401" r:id="rId40"/>
    <p:sldId id="403" r:id="rId41"/>
    <p:sldId id="404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4" r:id="rId50"/>
    <p:sldId id="306" r:id="rId51"/>
    <p:sldId id="408" r:id="rId52"/>
    <p:sldId id="405" r:id="rId53"/>
    <p:sldId id="322" r:id="rId54"/>
    <p:sldId id="323" r:id="rId55"/>
    <p:sldId id="387" r:id="rId56"/>
    <p:sldId id="388" r:id="rId57"/>
    <p:sldId id="328" r:id="rId58"/>
    <p:sldId id="381" r:id="rId59"/>
    <p:sldId id="334" r:id="rId60"/>
    <p:sldId id="407" r:id="rId61"/>
    <p:sldId id="409" r:id="rId62"/>
    <p:sldId id="410" r:id="rId63"/>
    <p:sldId id="411" r:id="rId64"/>
    <p:sldId id="412" r:id="rId65"/>
    <p:sldId id="413" r:id="rId66"/>
    <p:sldId id="414" r:id="rId67"/>
    <p:sldId id="415" r:id="rId68"/>
    <p:sldId id="417" r:id="rId69"/>
    <p:sldId id="418" r:id="rId70"/>
    <p:sldId id="419" r:id="rId71"/>
    <p:sldId id="423" r:id="rId72"/>
    <p:sldId id="424" r:id="rId73"/>
    <p:sldId id="263" r:id="rId74"/>
    <p:sldId id="366" r:id="rId75"/>
    <p:sldId id="386" r:id="rId76"/>
    <p:sldId id="362" r:id="rId7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1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90" autoAdjust="0"/>
    <p:restoredTop sz="90865" autoAdjust="0"/>
  </p:normalViewPr>
  <p:slideViewPr>
    <p:cSldViewPr>
      <p:cViewPr varScale="1">
        <p:scale>
          <a:sx n="106" d="100"/>
          <a:sy n="106" d="100"/>
        </p:scale>
        <p:origin x="960" y="5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8F1F0-84A7-4CAA-B641-3F7C3547CD1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51AA3-2B0C-491E-BE87-4A7CC5CE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4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12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1186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19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8128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32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022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45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50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51AA3-2B0C-491E-BE87-4A7CC5CE017F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63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55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564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64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50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1059582"/>
            <a:ext cx="7776864" cy="1404156"/>
          </a:xfrm>
        </p:spPr>
        <p:txBody>
          <a:bodyPr>
            <a:normAutofit/>
          </a:bodyPr>
          <a:lstStyle>
            <a:lvl1pPr marL="0" indent="0" algn="ctr">
              <a:buNone/>
              <a:defRPr sz="3400" b="1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2625756"/>
            <a:ext cx="7776864" cy="1026114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Subtitle/Description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813889"/>
            <a:ext cx="7776864" cy="81009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Presenter/Author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1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/>
            </a:lvl2pPr>
            <a:lvl3pPr marL="402336" indent="-164592">
              <a:buFont typeface="Arial" panose="020B0604020202020204" pitchFamily="34" charset="0"/>
              <a:buChar char="•"/>
              <a:defRPr/>
            </a:lvl3pPr>
            <a:lvl4pPr marL="630936" indent="-164592">
              <a:buFont typeface="Arial" panose="020B0604020202020204" pitchFamily="34" charset="0"/>
              <a:buChar char="•"/>
              <a:defRPr/>
            </a:lvl4pPr>
            <a:lvl5pPr marL="859536" indent="-17373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627534"/>
            <a:ext cx="4032448" cy="4104456"/>
          </a:xfrm>
        </p:spPr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4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627534"/>
            <a:ext cx="4120456" cy="4104456"/>
          </a:xfrm>
        </p:spPr>
        <p:txBody>
          <a:bodyPr/>
          <a:lstStyle>
            <a:lvl1pPr algn="l"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4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1131590"/>
            <a:ext cx="4104456" cy="3654406"/>
          </a:xfrm>
        </p:spPr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0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6" y="1131590"/>
            <a:ext cx="4104456" cy="3654406"/>
          </a:xfrm>
        </p:spPr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0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716016" y="627534"/>
            <a:ext cx="4120456" cy="411480"/>
          </a:xfrm>
        </p:spPr>
        <p:txBody>
          <a:bodyPr anchor="b">
            <a:noAutofit/>
          </a:bodyPr>
          <a:lstStyle>
            <a:lvl1pPr marL="0" indent="0" algn="r">
              <a:buNone/>
              <a:defRPr lang="en-US" sz="1800" b="0" kern="1200" cap="none" spc="400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23528" y="627534"/>
            <a:ext cx="4120456" cy="411480"/>
          </a:xfrm>
        </p:spPr>
        <p:txBody>
          <a:bodyPr anchor="b">
            <a:noAutofit/>
          </a:bodyPr>
          <a:lstStyle>
            <a:lvl1pPr marL="0" indent="0" algn="r">
              <a:buNone/>
              <a:defRPr lang="en-US" sz="1800" b="0" kern="1200" cap="none" spc="400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d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323850" y="627534"/>
            <a:ext cx="8496300" cy="351039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23850" y="4300557"/>
            <a:ext cx="8496300" cy="377428"/>
          </a:xfrm>
        </p:spPr>
        <p:txBody>
          <a:bodyPr>
            <a:noAutofit/>
          </a:bodyPr>
          <a:lstStyle>
            <a:lvl1pPr algn="ctr">
              <a:defRPr sz="2400"/>
            </a:lvl1pPr>
          </a:lstStyle>
          <a:p>
            <a:pPr lvl="0"/>
            <a:r>
              <a:rPr lang="en-US" dirty="0"/>
              <a:t>Add Description/Title</a:t>
            </a:r>
          </a:p>
        </p:txBody>
      </p:sp>
    </p:spTree>
    <p:extLst>
      <p:ext uri="{BB962C8B-B14F-4D97-AF65-F5344CB8AC3E}">
        <p14:creationId xmlns:p14="http://schemas.microsoft.com/office/powerpoint/2010/main" val="238843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627535"/>
            <a:ext cx="8496944" cy="4104456"/>
          </a:xfrm>
        </p:spPr>
        <p:txBody>
          <a:bodyPr vert="eaVert"/>
          <a:lstStyle>
            <a:lvl2pPr marL="173736" indent="-173736">
              <a:buFont typeface="Arial" panose="020B0604020202020204" pitchFamily="34" charset="0"/>
              <a:buChar char="•"/>
              <a:defRPr/>
            </a:lvl2pPr>
            <a:lvl3pPr marL="402336" indent="-164592">
              <a:buFont typeface="Arial" panose="020B0604020202020204" pitchFamily="34" charset="0"/>
              <a:buChar char="•"/>
              <a:defRPr/>
            </a:lvl3pPr>
            <a:lvl4pPr marL="630936" indent="-164592">
              <a:buFont typeface="Arial" panose="020B0604020202020204" pitchFamily="34" charset="0"/>
              <a:buChar char="•"/>
              <a:defRPr/>
            </a:lvl4pPr>
            <a:lvl5pPr marL="859536" indent="-17373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0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>
          <a:xfrm>
            <a:off x="8388424" y="205979"/>
            <a:ext cx="586408" cy="44720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7787208" cy="4472005"/>
          </a:xfrm>
        </p:spPr>
        <p:txBody>
          <a:bodyPr vert="eaVert"/>
          <a:lstStyle>
            <a:lvl2pPr marL="173736" indent="-173736">
              <a:buFont typeface="Arial" panose="020B0604020202020204" pitchFamily="34" charset="0"/>
              <a:buChar char="•"/>
              <a:defRPr/>
            </a:lvl2pPr>
            <a:lvl3pPr marL="402336" indent="-164592">
              <a:buFont typeface="Arial" panose="020B0604020202020204" pitchFamily="34" charset="0"/>
              <a:buChar char="•"/>
              <a:defRPr/>
            </a:lvl3pPr>
            <a:lvl4pPr marL="630936" indent="-164592">
              <a:buFont typeface="Arial" panose="020B0604020202020204" pitchFamily="34" charset="0"/>
              <a:buChar char="•"/>
              <a:defRPr/>
            </a:lvl4pPr>
            <a:lvl5pPr marL="859536" indent="-17373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36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411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627535"/>
            <a:ext cx="8496944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4628117"/>
            <a:ext cx="502920" cy="37719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60" r:id="rId6"/>
    <p:sldLayoutId id="2147483661" r:id="rId7"/>
    <p:sldLayoutId id="2147483662" r:id="rId8"/>
    <p:sldLayoutId id="2147483655" r:id="rId9"/>
    <p:sldLayoutId id="2147483664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strike="noStrike" kern="1200" cap="none" baseline="0">
          <a:solidFill>
            <a:srgbClr val="51913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ts val="800"/>
        </a:spcBef>
        <a:buClr>
          <a:srgbClr val="519136"/>
        </a:buClr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609600" y="1319994"/>
            <a:ext cx="7776864" cy="1404156"/>
          </a:xfrm>
        </p:spPr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 Trial Design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Oncology</a:t>
            </a: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09600" y="2800350"/>
            <a:ext cx="7776864" cy="1026114"/>
          </a:xfrm>
        </p:spPr>
        <p:txBody>
          <a:bodyPr>
            <a:noAutofit/>
          </a:bodyPr>
          <a:lstStyle/>
          <a:p>
            <a:r>
              <a:rPr lang="en-CA" sz="1700" b="1" dirty="0"/>
              <a:t>Wendy R. Parulekar MD FRCP</a:t>
            </a:r>
          </a:p>
          <a:p>
            <a:r>
              <a:rPr lang="en-CA" sz="1700" b="1" dirty="0"/>
              <a:t>Senior Investigator</a:t>
            </a:r>
          </a:p>
          <a:p>
            <a:r>
              <a:rPr lang="en-CA" sz="1700" b="1" dirty="0"/>
              <a:t>Canadian Cancer Trials Group</a:t>
            </a:r>
          </a:p>
          <a:p>
            <a:r>
              <a:rPr lang="en-CA" sz="1700" b="1" dirty="0"/>
              <a:t>Queen’s University</a:t>
            </a:r>
          </a:p>
          <a:p>
            <a:endParaRPr lang="en-CA" sz="1700" b="1" dirty="0"/>
          </a:p>
        </p:txBody>
      </p:sp>
    </p:spTree>
    <p:extLst>
      <p:ext uri="{BB962C8B-B14F-4D97-AF65-F5344CB8AC3E}">
        <p14:creationId xmlns:p14="http://schemas.microsoft.com/office/powerpoint/2010/main" val="3158918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67150"/>
            <a:ext cx="7772400" cy="102155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HN.10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3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857250"/>
            <a:ext cx="6781799" cy="2857500"/>
          </a:xfrm>
        </p:spPr>
        <p:txBody>
          <a:bodyPr anchor="t">
            <a:noAutofit/>
          </a:bodyPr>
          <a:lstStyle/>
          <a:p>
            <a:pPr algn="ctr"/>
            <a:r>
              <a:rPr lang="en-CA" sz="2800" b="1" i="0" dirty="0">
                <a:solidFill>
                  <a:srgbClr val="2125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 panose="020F0502020204030203" pitchFamily="34" charset="0"/>
              </a:rPr>
              <a:t>A Phase II Single Arm Trial of Elective Volume Adjusted De-Escalation Radiotherapy (EVADER) in Patients with Low-risk HPV-related Oropharyngeal Squamous Cell Carcinoma</a:t>
            </a:r>
          </a:p>
          <a:p>
            <a:pPr algn="ctr"/>
            <a:r>
              <a:rPr lang="en-CA" sz="2800" b="1" dirty="0">
                <a:solidFill>
                  <a:srgbClr val="2125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 panose="020F0502020204030203" pitchFamily="34" charset="0"/>
                <a:ea typeface="+mj-ea"/>
                <a:cs typeface="+mj-cs"/>
              </a:rPr>
              <a:t>(NCT 03822897)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60383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33350"/>
            <a:ext cx="5543550" cy="533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CA" sz="2200" dirty="0"/>
              <a:t>Low risk, HPV associated oropharyngeal squamous cell carcinoma</a:t>
            </a:r>
          </a:p>
          <a:p>
            <a:pPr lvl="1"/>
            <a:r>
              <a:rPr lang="en-CA" sz="2000" dirty="0"/>
              <a:t>Curatively treated with radiotherapy </a:t>
            </a:r>
            <a:endParaRPr lang="en-US" sz="2000" dirty="0"/>
          </a:p>
          <a:p>
            <a:pPr lvl="1"/>
            <a:r>
              <a:rPr lang="en-US" sz="2000" dirty="0"/>
              <a:t>Long term treatment related morbidity is common</a:t>
            </a:r>
          </a:p>
          <a:p>
            <a:pPr lvl="2"/>
            <a:r>
              <a:rPr lang="en-US" sz="2000" dirty="0" err="1"/>
              <a:t>eg.</a:t>
            </a:r>
            <a:r>
              <a:rPr lang="en-US" sz="2000" dirty="0"/>
              <a:t> swallowing and salivary gland function</a:t>
            </a:r>
          </a:p>
          <a:p>
            <a:pPr lvl="1"/>
            <a:r>
              <a:rPr lang="en-US" sz="2000" dirty="0"/>
              <a:t>Volume de escalation of radiotherapy fields may lessen burden of toxicity without a compromise in disease control</a:t>
            </a:r>
          </a:p>
        </p:txBody>
      </p:sp>
    </p:spTree>
    <p:extLst>
      <p:ext uri="{BB962C8B-B14F-4D97-AF65-F5344CB8AC3E}">
        <p14:creationId xmlns:p14="http://schemas.microsoft.com/office/powerpoint/2010/main" val="1638870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65" name="Rectangle 1037"/>
          <p:cNvSpPr>
            <a:spLocks noChangeArrowheads="1"/>
          </p:cNvSpPr>
          <p:nvPr/>
        </p:nvSpPr>
        <p:spPr bwMode="auto">
          <a:xfrm>
            <a:off x="1657350" y="426244"/>
            <a:ext cx="58293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1pPr>
            <a:lvl2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2pPr>
            <a:lvl3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3pPr>
            <a:lvl4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4pPr>
            <a:lvl5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9pPr>
          </a:lstStyle>
          <a:p>
            <a:r>
              <a:rPr lang="en-GB" altLang="en-US" sz="2250" dirty="0"/>
              <a:t> </a:t>
            </a:r>
            <a:br>
              <a:rPr lang="en-GB" altLang="en-US" sz="3000" dirty="0">
                <a:solidFill>
                  <a:srgbClr val="FFAD0D"/>
                </a:solidFill>
              </a:rPr>
            </a:br>
            <a:endParaRPr lang="en-GB" altLang="en-US" sz="3000" dirty="0">
              <a:solidFill>
                <a:srgbClr val="FFAD0D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485900" y="100013"/>
            <a:ext cx="6172200" cy="571500"/>
          </a:xfrm>
        </p:spPr>
        <p:txBody>
          <a:bodyPr/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HN.10</a:t>
            </a:r>
          </a:p>
        </p:txBody>
      </p:sp>
      <p:sp>
        <p:nvSpPr>
          <p:cNvPr id="24" name="AutoShape 1039"/>
          <p:cNvSpPr>
            <a:spLocks noChangeArrowheads="1"/>
          </p:cNvSpPr>
          <p:nvPr/>
        </p:nvSpPr>
        <p:spPr bwMode="auto">
          <a:xfrm rot="5351128">
            <a:off x="393034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5" name="AutoShape 1053"/>
          <p:cNvSpPr>
            <a:spLocks noChangeArrowheads="1"/>
          </p:cNvSpPr>
          <p:nvPr/>
        </p:nvSpPr>
        <p:spPr bwMode="auto">
          <a:xfrm rot="5351128">
            <a:off x="455899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6" name="AutoShape 1055"/>
          <p:cNvSpPr>
            <a:spLocks noChangeArrowheads="1"/>
          </p:cNvSpPr>
          <p:nvPr/>
        </p:nvSpPr>
        <p:spPr bwMode="auto">
          <a:xfrm rot="5351128">
            <a:off x="6731840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CA8EBD-2C50-52F4-BD4A-DB5A79CD3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819150"/>
            <a:ext cx="6172200" cy="418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202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3335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HN.10 Endpoints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Primary</a:t>
            </a:r>
          </a:p>
          <a:p>
            <a:r>
              <a:rPr lang="en-US" sz="2200" dirty="0"/>
              <a:t>Two year event free survival</a:t>
            </a:r>
          </a:p>
          <a:p>
            <a:pPr marL="0" indent="0">
              <a:buNone/>
            </a:pPr>
            <a:endParaRPr lang="en-US" sz="2000" dirty="0"/>
          </a:p>
          <a:p>
            <a:pPr marL="0" lvl="1" indent="0">
              <a:buNone/>
            </a:pPr>
            <a:r>
              <a:rPr lang="en-US" dirty="0"/>
              <a:t>Secondary</a:t>
            </a:r>
          </a:p>
          <a:p>
            <a:pPr lvl="1"/>
            <a:r>
              <a:rPr lang="en-CA" sz="2200" dirty="0"/>
              <a:t>Overall survival</a:t>
            </a:r>
          </a:p>
          <a:p>
            <a:pPr lvl="1"/>
            <a:r>
              <a:rPr lang="en-CA" sz="2200" dirty="0"/>
              <a:t>Disease control (local, regional, local-regional, out-of-field regional)</a:t>
            </a:r>
          </a:p>
          <a:p>
            <a:pPr lvl="1"/>
            <a:r>
              <a:rPr lang="en-CA" sz="2200" dirty="0"/>
              <a:t>Distant metastasis free survival</a:t>
            </a:r>
          </a:p>
          <a:p>
            <a:pPr lvl="1"/>
            <a:r>
              <a:rPr lang="en-CA" sz="2200" dirty="0"/>
              <a:t>Early and late toxicities of treatment</a:t>
            </a:r>
          </a:p>
          <a:p>
            <a:pPr lvl="1"/>
            <a:r>
              <a:rPr lang="en-CA" sz="2200" dirty="0"/>
              <a:t>Subjective swallowing functions</a:t>
            </a:r>
          </a:p>
          <a:p>
            <a:pPr lvl="1"/>
            <a:r>
              <a:rPr lang="en-CA" sz="2200" dirty="0"/>
              <a:t>Quality of life (QOL)</a:t>
            </a:r>
          </a:p>
          <a:p>
            <a:pPr lvl="1"/>
            <a:r>
              <a:rPr lang="en-CA" sz="2200" dirty="0"/>
              <a:t>Utilization of healthcare resources, work productivity</a:t>
            </a:r>
          </a:p>
          <a:p>
            <a:pPr lvl="1"/>
            <a:r>
              <a:rPr lang="en-CA" sz="2200" dirty="0"/>
              <a:t>Prognostic biomarkers</a:t>
            </a:r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12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10287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HN.10 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7543800" cy="3231356"/>
          </a:xfrm>
        </p:spPr>
        <p:txBody>
          <a:bodyPr>
            <a:noAutofit/>
          </a:bodyPr>
          <a:lstStyle/>
          <a:p>
            <a:pPr lvl="1"/>
            <a:r>
              <a:rPr lang="en-US" sz="2200" dirty="0"/>
              <a:t>2 year EFS: H0 </a:t>
            </a:r>
            <a:r>
              <a:rPr lang="en-US" sz="2200" u="sng" dirty="0"/>
              <a:t>&lt;</a:t>
            </a:r>
            <a:r>
              <a:rPr lang="en-US" sz="2200" dirty="0"/>
              <a:t> 85% HA =91%</a:t>
            </a:r>
          </a:p>
          <a:p>
            <a:pPr lvl="1"/>
            <a:r>
              <a:rPr lang="en-US" sz="2200" dirty="0"/>
              <a:t>Type 1 (</a:t>
            </a:r>
            <a:r>
              <a:rPr lang="el-GR" sz="2200" dirty="0"/>
              <a:t>α</a:t>
            </a:r>
            <a:r>
              <a:rPr lang="en-CA" sz="2200" dirty="0"/>
              <a:t>)</a:t>
            </a:r>
            <a:r>
              <a:rPr lang="en-US" sz="2200" dirty="0"/>
              <a:t> error = 0.10; power (1-</a:t>
            </a:r>
            <a:r>
              <a:rPr lang="el-GR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</a:t>
            </a:r>
            <a:r>
              <a:rPr lang="en-CA" sz="2200" dirty="0"/>
              <a:t>)</a:t>
            </a:r>
            <a:r>
              <a:rPr lang="en-US" sz="2200" dirty="0"/>
              <a:t> = 80%</a:t>
            </a:r>
          </a:p>
          <a:p>
            <a:pPr lvl="1"/>
            <a:r>
              <a:rPr lang="en-US" sz="2200" dirty="0"/>
              <a:t>Sample size 100;  </a:t>
            </a:r>
            <a:r>
              <a:rPr lang="en-CA" sz="2200" dirty="0"/>
              <a:t>304.7 person-years of follow-up required for the final analysis</a:t>
            </a:r>
            <a:endParaRPr lang="en-US" sz="2200" dirty="0"/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Current Status: final analysis complete; LBA ASTRO 2024</a:t>
            </a:r>
          </a:p>
        </p:txBody>
      </p:sp>
    </p:spTree>
    <p:extLst>
      <p:ext uri="{BB962C8B-B14F-4D97-AF65-F5344CB8AC3E}">
        <p14:creationId xmlns:p14="http://schemas.microsoft.com/office/powerpoint/2010/main" val="4213406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1600200"/>
            <a:ext cx="7010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0000"/>
                </a:solidFill>
              </a:rPr>
              <a:t>Can we improve the efficiency of the single stage phase II trial design?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4899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1600200"/>
            <a:ext cx="7010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Two stage trial designs will limit exposure to inactive </a:t>
            </a:r>
            <a:r>
              <a:rPr lang="en-US" b="1" dirty="0">
                <a:solidFill>
                  <a:srgbClr val="000000"/>
                </a:solidFill>
              </a:rPr>
              <a:t>treatment strategies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52776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67150"/>
            <a:ext cx="7772400" cy="102155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</a:t>
            </a:r>
            <a:br>
              <a:rPr lang="en-US" dirty="0">
                <a:effectLst/>
              </a:rPr>
            </a:br>
            <a:r>
              <a:rPr lang="en-US" sz="13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Buckstein et al., </a:t>
            </a:r>
            <a:r>
              <a:rPr lang="en-CA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Leuk</a:t>
            </a:r>
            <a:r>
              <a:rPr lang="en-CA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CA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LymphoMA</a:t>
            </a:r>
            <a:r>
              <a:rPr lang="en-CA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2011</a:t>
            </a:r>
            <a:endParaRPr lang="en-US" sz="13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857250"/>
            <a:ext cx="6781799" cy="2933700"/>
          </a:xfrm>
        </p:spPr>
        <p:txBody>
          <a:bodyPr anchor="t">
            <a:noAutofit/>
          </a:bodyPr>
          <a:lstStyle/>
          <a:p>
            <a:pPr algn="ctr"/>
            <a:r>
              <a:rPr lang="en-CA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Sunitinib</a:t>
            </a:r>
            <a:r>
              <a:rPr lang="en-CA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relapsed or refractory diffuse large B-cell lymphoma: a</a:t>
            </a:r>
          </a:p>
          <a:p>
            <a:pPr algn="ctr"/>
            <a:r>
              <a:rPr lang="en-CA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and pharmacodynamic phase II multicenter study of the NCIC Clinical Trials Group</a:t>
            </a:r>
          </a:p>
          <a:p>
            <a:pPr algn="ctr"/>
            <a:r>
              <a:rPr lang="en-CA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(NCT00392496)</a:t>
            </a:r>
          </a:p>
          <a:p>
            <a:pPr algn="ctr"/>
            <a:endParaRPr lang="en-US" sz="3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703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33350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Relapsed or refractory diffuse large B cell lymphoma</a:t>
            </a:r>
          </a:p>
          <a:p>
            <a:pPr marL="342900" lvl="1" indent="-342900">
              <a:buFont typeface="Calibri" panose="020F0502020204030204" pitchFamily="34" charset="0"/>
              <a:buChar char="•"/>
            </a:pPr>
            <a:r>
              <a:rPr lang="en-US" sz="2200" dirty="0"/>
              <a:t>25-30% cured with salvage chemotherapy and bone marrow transplant</a:t>
            </a:r>
          </a:p>
          <a:p>
            <a:pPr marL="342900" lvl="1" indent="-342900">
              <a:buFont typeface="Calibri" panose="020F0502020204030204" pitchFamily="34" charset="0"/>
              <a:buChar char="•"/>
            </a:pPr>
            <a:r>
              <a:rPr lang="en-US" sz="2200" dirty="0"/>
              <a:t>VEGF pathway is important – implicated in progression</a:t>
            </a:r>
          </a:p>
          <a:p>
            <a:r>
              <a:rPr lang="en-US" sz="2200" dirty="0" err="1"/>
              <a:t>Sunitinib</a:t>
            </a:r>
            <a:r>
              <a:rPr lang="en-US" sz="2200" dirty="0"/>
              <a:t> is an </a:t>
            </a:r>
            <a:r>
              <a:rPr lang="en-CA" sz="2200" dirty="0"/>
              <a:t>orally bioavailable inhibitor affecting receptor tyrosine kinases involved in tumor proliferation and angiogenesis (VEGFR-1, -2, -3, and PDGFR-a and –b)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20720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65" name="Rectangle 1037"/>
          <p:cNvSpPr>
            <a:spLocks noChangeArrowheads="1"/>
          </p:cNvSpPr>
          <p:nvPr/>
        </p:nvSpPr>
        <p:spPr bwMode="auto">
          <a:xfrm>
            <a:off x="1657350" y="426244"/>
            <a:ext cx="58293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1pPr>
            <a:lvl2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2pPr>
            <a:lvl3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3pPr>
            <a:lvl4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4pPr>
            <a:lvl5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9pPr>
          </a:lstStyle>
          <a:p>
            <a:r>
              <a:rPr lang="en-GB" altLang="en-US" sz="2250" dirty="0"/>
              <a:t> </a:t>
            </a:r>
            <a:br>
              <a:rPr lang="en-GB" altLang="en-US" sz="3000" dirty="0">
                <a:solidFill>
                  <a:srgbClr val="FFAD0D"/>
                </a:solidFill>
              </a:rPr>
            </a:br>
            <a:endParaRPr lang="en-GB" altLang="en-US" sz="3000" dirty="0">
              <a:solidFill>
                <a:srgbClr val="FFAD0D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485900" y="140494"/>
            <a:ext cx="6172200" cy="5715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</a:t>
            </a:r>
          </a:p>
        </p:txBody>
      </p:sp>
      <p:sp>
        <p:nvSpPr>
          <p:cNvPr id="24" name="AutoShape 1039"/>
          <p:cNvSpPr>
            <a:spLocks noChangeArrowheads="1"/>
          </p:cNvSpPr>
          <p:nvPr/>
        </p:nvSpPr>
        <p:spPr bwMode="auto">
          <a:xfrm rot="5351128">
            <a:off x="393034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5" name="AutoShape 1053"/>
          <p:cNvSpPr>
            <a:spLocks noChangeArrowheads="1"/>
          </p:cNvSpPr>
          <p:nvPr/>
        </p:nvSpPr>
        <p:spPr bwMode="auto">
          <a:xfrm rot="5351128">
            <a:off x="455899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6" name="AutoShape 1055"/>
          <p:cNvSpPr>
            <a:spLocks noChangeArrowheads="1"/>
          </p:cNvSpPr>
          <p:nvPr/>
        </p:nvSpPr>
        <p:spPr bwMode="auto">
          <a:xfrm rot="5351128">
            <a:off x="6731840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53135" y="1533546"/>
            <a:ext cx="6524065" cy="2562204"/>
            <a:chOff x="407894" y="1371600"/>
            <a:chExt cx="8698752" cy="3416272"/>
          </a:xfrm>
        </p:grpSpPr>
        <p:sp>
          <p:nvSpPr>
            <p:cNvPr id="356358" name="Text Box 1030"/>
            <p:cNvSpPr txBox="1">
              <a:spLocks noChangeArrowheads="1"/>
            </p:cNvSpPr>
            <p:nvPr/>
          </p:nvSpPr>
          <p:spPr bwMode="auto">
            <a:xfrm>
              <a:off x="407894" y="1371600"/>
              <a:ext cx="2135128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000" b="1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500" b="0" dirty="0"/>
                <a:t>Relapsed/ refractory or transformed B cell lymphoma</a:t>
              </a:r>
            </a:p>
            <a:p>
              <a:endParaRPr lang="en-US" altLang="en-US" sz="1500" b="0" dirty="0"/>
            </a:p>
          </p:txBody>
        </p:sp>
        <p:sp>
          <p:nvSpPr>
            <p:cNvPr id="356367" name="AutoShape 1039"/>
            <p:cNvSpPr>
              <a:spLocks noChangeArrowheads="1"/>
            </p:cNvSpPr>
            <p:nvPr/>
          </p:nvSpPr>
          <p:spPr bwMode="auto">
            <a:xfrm rot="5351128">
              <a:off x="2677319" y="3007505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1" name="AutoShape 1053"/>
            <p:cNvSpPr>
              <a:spLocks noChangeArrowheads="1"/>
            </p:cNvSpPr>
            <p:nvPr/>
          </p:nvSpPr>
          <p:spPr bwMode="auto">
            <a:xfrm rot="5351128">
              <a:off x="3552091" y="3007505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3" name="AutoShape 1055"/>
            <p:cNvSpPr>
              <a:spLocks noChangeArrowheads="1"/>
            </p:cNvSpPr>
            <p:nvPr/>
          </p:nvSpPr>
          <p:spPr bwMode="auto">
            <a:xfrm rot="5351128">
              <a:off x="7299337" y="3007505"/>
              <a:ext cx="215900" cy="144463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409" name="Text Box 1081"/>
            <p:cNvSpPr txBox="1">
              <a:spLocks noChangeArrowheads="1"/>
            </p:cNvSpPr>
            <p:nvPr/>
          </p:nvSpPr>
          <p:spPr bwMode="auto">
            <a:xfrm>
              <a:off x="3924300" y="2616200"/>
              <a:ext cx="3251946" cy="93087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t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b="1" dirty="0" err="1"/>
                <a:t>Sunitinib</a:t>
              </a:r>
              <a:r>
                <a:rPr lang="en-US" altLang="en-US" sz="1800" b="1" dirty="0"/>
                <a:t> 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37.5 mg </a:t>
              </a:r>
              <a:r>
                <a:rPr lang="en-US" altLang="en-US" sz="1500" dirty="0" err="1"/>
                <a:t>po</a:t>
              </a:r>
              <a:r>
                <a:rPr lang="en-US" altLang="en-US" sz="1500" dirty="0"/>
                <a:t> daily, q 4 weeks</a:t>
              </a:r>
            </a:p>
          </p:txBody>
        </p:sp>
        <p:sp>
          <p:nvSpPr>
            <p:cNvPr id="23" name="Text Box 1031"/>
            <p:cNvSpPr txBox="1">
              <a:spLocks noChangeArrowheads="1"/>
            </p:cNvSpPr>
            <p:nvPr/>
          </p:nvSpPr>
          <p:spPr bwMode="auto">
            <a:xfrm>
              <a:off x="3010328" y="1371600"/>
              <a:ext cx="457200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altLang="en-US" sz="1800" b="1" dirty="0"/>
                <a:t>R E</a:t>
              </a:r>
            </a:p>
            <a:p>
              <a:pPr algn="ctr"/>
              <a:r>
                <a:rPr lang="en-US" altLang="en-US" sz="1800" b="1" dirty="0"/>
                <a:t>G</a:t>
              </a:r>
            </a:p>
            <a:p>
              <a:pPr algn="ctr"/>
              <a:r>
                <a:rPr lang="en-US" altLang="en-US" sz="1800" b="1" dirty="0"/>
                <a:t>I</a:t>
              </a:r>
            </a:p>
            <a:p>
              <a:pPr algn="ctr"/>
              <a:r>
                <a:rPr lang="en-US" altLang="en-US" sz="1800" b="1" dirty="0"/>
                <a:t>S</a:t>
              </a:r>
            </a:p>
            <a:p>
              <a:pPr algn="ctr"/>
              <a:r>
                <a:rPr lang="en-US" altLang="en-US" sz="1800" b="1" dirty="0"/>
                <a:t>T</a:t>
              </a:r>
            </a:p>
            <a:p>
              <a:pPr algn="ctr"/>
              <a:r>
                <a:rPr lang="en-US" altLang="en-US" sz="1800" b="1" dirty="0"/>
                <a:t>E</a:t>
              </a:r>
            </a:p>
            <a:p>
              <a:pPr algn="ctr"/>
              <a:r>
                <a:rPr lang="en-US" altLang="en-US" sz="1800" b="1" dirty="0"/>
                <a:t>R</a:t>
              </a:r>
            </a:p>
          </p:txBody>
        </p:sp>
        <p:sp>
          <p:nvSpPr>
            <p:cNvPr id="27" name="Rectangle 1076"/>
            <p:cNvSpPr>
              <a:spLocks noChangeArrowheads="1"/>
            </p:cNvSpPr>
            <p:nvPr/>
          </p:nvSpPr>
          <p:spPr bwMode="auto">
            <a:xfrm>
              <a:off x="7620000" y="2851136"/>
              <a:ext cx="1486646" cy="457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  <a:latin typeface="Calibri" panose="020F0502020204030204" pitchFamily="34" charset="0"/>
                </a:rPr>
                <a:t>Response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844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/>
              <a:t>Pfizer</a:t>
            </a:r>
          </a:p>
          <a:p>
            <a:pPr marL="0" indent="0">
              <a:buNone/>
            </a:pPr>
            <a:r>
              <a:rPr lang="en-US" sz="2000" dirty="0"/>
              <a:t>	Celgene</a:t>
            </a:r>
          </a:p>
          <a:p>
            <a:pPr marL="0" indent="0">
              <a:buNone/>
            </a:pPr>
            <a:r>
              <a:rPr lang="en-US" sz="2000" dirty="0"/>
              <a:t>	Hecht Foundation</a:t>
            </a:r>
          </a:p>
          <a:p>
            <a:pPr marL="0" indent="0">
              <a:buNone/>
            </a:pPr>
            <a:r>
              <a:rPr lang="en-US" sz="2000" dirty="0"/>
              <a:t>	CBCF</a:t>
            </a:r>
          </a:p>
          <a:p>
            <a:pPr marL="0" indent="0">
              <a:buNone/>
            </a:pPr>
            <a:r>
              <a:rPr lang="en-US" sz="2000" dirty="0"/>
              <a:t>	CIHR</a:t>
            </a:r>
          </a:p>
          <a:p>
            <a:pPr marL="0" indent="0">
              <a:buNone/>
            </a:pPr>
            <a:r>
              <a:rPr lang="en-US" sz="2000" dirty="0"/>
              <a:t>	AstraZeneca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TerSera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Roche</a:t>
            </a:r>
          </a:p>
          <a:p>
            <a:pPr marL="0" indent="0">
              <a:buNone/>
            </a:pPr>
            <a:r>
              <a:rPr lang="en-US" sz="2000" dirty="0"/>
              <a:t>	Novartis/AAA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90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2086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 Endpoints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Primary</a:t>
            </a:r>
          </a:p>
          <a:p>
            <a:pPr lvl="1"/>
            <a:r>
              <a:rPr lang="en-US" sz="2100" dirty="0"/>
              <a:t>Objective response using standard criteria for non-Hodgkin lymphoma </a:t>
            </a:r>
          </a:p>
          <a:p>
            <a:pPr marL="0" indent="0">
              <a:buNone/>
            </a:pPr>
            <a:r>
              <a:rPr lang="en-US" sz="2200" dirty="0"/>
              <a:t>Secondary </a:t>
            </a:r>
          </a:p>
          <a:p>
            <a:pPr lvl="1"/>
            <a:r>
              <a:rPr lang="en-US" sz="2100" dirty="0"/>
              <a:t>Toxicity</a:t>
            </a:r>
          </a:p>
          <a:p>
            <a:pPr lvl="1"/>
            <a:r>
              <a:rPr lang="en-US" sz="2100" dirty="0"/>
              <a:t>Progression Free Survival (PFS) </a:t>
            </a:r>
          </a:p>
          <a:p>
            <a:pPr lvl="1"/>
            <a:r>
              <a:rPr lang="en-US" sz="2100" dirty="0"/>
              <a:t>Anti-angiogenic activity: circulating and apoptotic endothelial cells and precursors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05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10287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7543800" cy="3231356"/>
          </a:xfrm>
        </p:spPr>
        <p:txBody>
          <a:bodyPr>
            <a:noAutofit/>
          </a:bodyPr>
          <a:lstStyle/>
          <a:p>
            <a:pPr lvl="1"/>
            <a:r>
              <a:rPr lang="en-US" sz="2200" dirty="0"/>
              <a:t>H0 =5% HA =20%</a:t>
            </a:r>
          </a:p>
          <a:p>
            <a:pPr lvl="1"/>
            <a:r>
              <a:rPr lang="en-US" sz="2200" dirty="0"/>
              <a:t>Type 1 (</a:t>
            </a:r>
            <a:r>
              <a:rPr lang="el-GR" sz="2200" dirty="0"/>
              <a:t>α</a:t>
            </a:r>
            <a:r>
              <a:rPr lang="en-CA" sz="2200" dirty="0"/>
              <a:t>)</a:t>
            </a:r>
            <a:r>
              <a:rPr lang="en-US" sz="2200" dirty="0"/>
              <a:t> error = 0.12 ; power (1-</a:t>
            </a:r>
            <a:r>
              <a:rPr lang="el-GR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</a:t>
            </a:r>
            <a:r>
              <a:rPr lang="en-CA" sz="2200" dirty="0"/>
              <a:t>)</a:t>
            </a:r>
            <a:r>
              <a:rPr lang="en-US" sz="2200" dirty="0"/>
              <a:t> = 89%</a:t>
            </a:r>
          </a:p>
          <a:p>
            <a:pPr lvl="1"/>
            <a:r>
              <a:rPr lang="en-US" sz="2200" dirty="0"/>
              <a:t>Two stage:</a:t>
            </a:r>
          </a:p>
          <a:p>
            <a:pPr lvl="2"/>
            <a:r>
              <a:rPr lang="en-US" sz="2000" dirty="0" err="1"/>
              <a:t>I</a:t>
            </a:r>
            <a:r>
              <a:rPr lang="en-US" sz="2000" baseline="30000" dirty="0" err="1"/>
              <a:t>st</a:t>
            </a:r>
            <a:r>
              <a:rPr lang="en-US" sz="2000" dirty="0"/>
              <a:t>  stage: enroll 15 patients – continue if at least one response</a:t>
            </a:r>
          </a:p>
          <a:p>
            <a:pPr lvl="2"/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 stage: additional 10 patients</a:t>
            </a:r>
          </a:p>
          <a:p>
            <a:pPr lvl="1"/>
            <a:r>
              <a:rPr lang="en-US" sz="2200" dirty="0" err="1"/>
              <a:t>Sunitinib</a:t>
            </a:r>
            <a:r>
              <a:rPr lang="en-US" sz="2200" dirty="0"/>
              <a:t> worthy of further study if at least 3 responses in 25 patients</a:t>
            </a:r>
          </a:p>
        </p:txBody>
      </p:sp>
    </p:spTree>
    <p:extLst>
      <p:ext uri="{BB962C8B-B14F-4D97-AF65-F5344CB8AC3E}">
        <p14:creationId xmlns:p14="http://schemas.microsoft.com/office/powerpoint/2010/main" val="1463599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7150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95349"/>
            <a:ext cx="8496944" cy="383664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200" dirty="0"/>
              <a:t>Response Rate</a:t>
            </a:r>
          </a:p>
          <a:p>
            <a:pPr lvl="1"/>
            <a:r>
              <a:rPr lang="en-US" sz="2200" dirty="0"/>
              <a:t>First stage: 17 eligible patients, 15 evaluable for response</a:t>
            </a:r>
          </a:p>
          <a:p>
            <a:pPr lvl="2"/>
            <a:r>
              <a:rPr lang="en-US" dirty="0"/>
              <a:t>No responses seen – study stopped</a:t>
            </a:r>
          </a:p>
          <a:p>
            <a:r>
              <a:rPr lang="en-CA" sz="2200" dirty="0"/>
              <a:t>No convincing pharmacodynamic evidence of antiangiogenic activity (CEC and CEP biomarker analysis)</a:t>
            </a:r>
          </a:p>
          <a:p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36759161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3790"/>
            <a:ext cx="8496944" cy="512959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57251"/>
            <a:ext cx="8134672" cy="3745706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200" dirty="0" err="1"/>
              <a:t>Sunitinib</a:t>
            </a:r>
            <a:endParaRPr lang="en-US" sz="2200" dirty="0"/>
          </a:p>
          <a:p>
            <a:pPr lvl="1"/>
            <a:r>
              <a:rPr lang="en-US" sz="2200" dirty="0"/>
              <a:t>Inactive in patients with relapsed or refractory diffuse large B cell lymphomas</a:t>
            </a:r>
          </a:p>
          <a:p>
            <a:pPr marL="0" lvl="1" indent="0">
              <a:buNone/>
            </a:pPr>
            <a:endParaRPr lang="en-US" sz="225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58211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62981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Arm Phase II Trial Design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706" y="918583"/>
            <a:ext cx="8496944" cy="4104456"/>
          </a:xfrm>
        </p:spPr>
        <p:txBody>
          <a:bodyPr>
            <a:normAutofit/>
          </a:bodyPr>
          <a:lstStyle/>
          <a:p>
            <a:r>
              <a:rPr lang="en-US" sz="2200" dirty="0"/>
              <a:t>Challenging due to choice of historic control for estimation of H0</a:t>
            </a:r>
          </a:p>
          <a:p>
            <a:r>
              <a:rPr lang="en-US" sz="2200" dirty="0"/>
              <a:t>Biases in patient selection, earlier detection of disease states, differences in disease outcome assessment, improvements in supportive care may contribute to estimate of activity -  independent of drug effect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Can </a:t>
            </a:r>
            <a:r>
              <a:rPr lang="en-US" b="1" dirty="0">
                <a:solidFill>
                  <a:srgbClr val="000000"/>
                </a:solidFill>
              </a:rPr>
              <a:t>we refine </a:t>
            </a: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the design of the phase II trial?</a:t>
            </a:r>
          </a:p>
        </p:txBody>
      </p:sp>
    </p:spTree>
    <p:extLst>
      <p:ext uri="{BB962C8B-B14F-4D97-AF65-F5344CB8AC3E}">
        <p14:creationId xmlns:p14="http://schemas.microsoft.com/office/powerpoint/2010/main" val="5774289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1600200"/>
            <a:ext cx="7010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0000"/>
                </a:solidFill>
              </a:rPr>
              <a:t>Randomized phase II trial designs may address some of the limitations of the single arm trial: confounding, reliance on historic estimates of efficacy for H0, resource allocation constraints…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66252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543272"/>
          </a:xfr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Phase II Trial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28701"/>
            <a:ext cx="7048822" cy="3574256"/>
          </a:xfrm>
        </p:spPr>
        <p:txBody>
          <a:bodyPr>
            <a:normAutofit/>
          </a:bodyPr>
          <a:lstStyle/>
          <a:p>
            <a:r>
              <a:rPr lang="en-US" sz="2200" dirty="0"/>
              <a:t>Randomization is a </a:t>
            </a:r>
            <a:r>
              <a:rPr lang="en-US" sz="2200" i="1" dirty="0"/>
              <a:t>process</a:t>
            </a:r>
            <a:r>
              <a:rPr lang="en-US" sz="2200" dirty="0"/>
              <a:t> and further details are needed to understand the goals and design of the trial </a:t>
            </a:r>
          </a:p>
        </p:txBody>
      </p:sp>
    </p:spTree>
    <p:extLst>
      <p:ext uri="{BB962C8B-B14F-4D97-AF65-F5344CB8AC3E}">
        <p14:creationId xmlns:p14="http://schemas.microsoft.com/office/powerpoint/2010/main" val="25432412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Phase II Trial Design: </a:t>
            </a:r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Experimental Arm with Concurrent Control to Anchor Interpretation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793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83794"/>
            <a:ext cx="7772400" cy="10215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</a:t>
            </a:r>
            <a:br>
              <a:rPr lang="en-US" dirty="0">
                <a:effectLst/>
              </a:rPr>
            </a:br>
            <a:r>
              <a:rPr lang="en-US" sz="1350" dirty="0">
                <a:solidFill>
                  <a:srgbClr val="000000"/>
                </a:solidFill>
              </a:rPr>
              <a:t>Chi et al, J Clin Oncol 2010</a:t>
            </a:r>
            <a:br>
              <a:rPr lang="en-US" sz="1350" dirty="0">
                <a:solidFill>
                  <a:srgbClr val="000000"/>
                </a:solidFill>
              </a:rPr>
            </a:br>
            <a:br>
              <a:rPr lang="en-US" sz="1350" dirty="0">
                <a:solidFill>
                  <a:srgbClr val="000000"/>
                </a:solidFill>
              </a:rPr>
            </a:b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4735" y="857250"/>
            <a:ext cx="5815607" cy="2552700"/>
          </a:xfrm>
        </p:spPr>
        <p:txBody>
          <a:bodyPr anchor="t">
            <a:noAutofit/>
          </a:bodyPr>
          <a:lstStyle/>
          <a:p>
            <a:pPr algn="ctr"/>
            <a:r>
              <a:rPr lang="en-US" sz="33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Docetaxel and Prednisone With or Without OGX-011 in Patients With Metastatic Castration-Resistant Prostate Cancer</a:t>
            </a:r>
          </a:p>
          <a:p>
            <a:pPr algn="ctr"/>
            <a:r>
              <a:rPr lang="en-US" sz="33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(NCT00258388)</a:t>
            </a:r>
          </a:p>
          <a:p>
            <a:pPr algn="ctr"/>
            <a:endParaRPr lang="en-US" sz="33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254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496944" cy="4104456"/>
          </a:xfrm>
        </p:spPr>
        <p:txBody>
          <a:bodyPr/>
          <a:lstStyle/>
          <a:p>
            <a:r>
              <a:rPr lang="en-US" sz="2200" dirty="0"/>
              <a:t>To define the role of a phase II trial in oncology drug development</a:t>
            </a:r>
          </a:p>
          <a:p>
            <a:endParaRPr lang="en-US" sz="2200" dirty="0"/>
          </a:p>
          <a:p>
            <a:r>
              <a:rPr lang="en-US" sz="2200" dirty="0"/>
              <a:t>To describe the objectives and the statistical parameters that provide the framework of a phase II trial design</a:t>
            </a:r>
          </a:p>
          <a:p>
            <a:endParaRPr lang="en-US" sz="2200" dirty="0"/>
          </a:p>
          <a:p>
            <a:r>
              <a:rPr lang="en-US" sz="2200" dirty="0"/>
              <a:t>To illustrate different phase II trial designs using examples from the CCTG casebook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66837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33350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Castration Resistant Prostate Cancer (CRPC)</a:t>
            </a:r>
          </a:p>
          <a:p>
            <a:pPr marL="342900" lvl="1" indent="-342900">
              <a:buFont typeface="Calibri" panose="020F0502020204030204" pitchFamily="34" charset="0"/>
              <a:buChar char="•"/>
            </a:pPr>
            <a:r>
              <a:rPr lang="en-US" sz="2000" dirty="0"/>
              <a:t>Characterized by disease progression despite castrate state</a:t>
            </a:r>
          </a:p>
          <a:p>
            <a:pPr marL="342900" lvl="1" indent="-342900">
              <a:buFont typeface="Calibri" panose="020F0502020204030204" pitchFamily="34" charset="0"/>
              <a:buChar char="•"/>
            </a:pPr>
            <a:r>
              <a:rPr lang="en-US" sz="2000" dirty="0"/>
              <a:t>Highly lethal despite chemotherapy sensitivity to docetaxel regimens</a:t>
            </a:r>
          </a:p>
          <a:p>
            <a:pPr marL="342900" lvl="1" indent="-342900">
              <a:buFont typeface="Calibri" panose="020F0502020204030204" pitchFamily="34" charset="0"/>
              <a:buChar char="•"/>
            </a:pPr>
            <a:r>
              <a:rPr lang="en-US" sz="2000" dirty="0" err="1"/>
              <a:t>Clusterin</a:t>
            </a:r>
            <a:r>
              <a:rPr lang="en-US" sz="2000" dirty="0"/>
              <a:t> is a cell survival protein which is induced by therapeutic stressors and is expressed in CRPC</a:t>
            </a:r>
          </a:p>
          <a:p>
            <a:pPr marL="342900" lvl="1" indent="0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6619306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33350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OGX-011 in CRPC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7620000" cy="3574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OGX-011 </a:t>
            </a:r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Second generation antisense molecule that is complimentary to </a:t>
            </a:r>
            <a:r>
              <a:rPr lang="en-US" sz="2000" dirty="0" err="1"/>
              <a:t>clusterin</a:t>
            </a:r>
            <a:r>
              <a:rPr lang="en-US" sz="2000" dirty="0"/>
              <a:t> mRNA translation initiation site</a:t>
            </a:r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Biologically effective dose 640 mg  tested prior to prostatectomy</a:t>
            </a:r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Well tolerated</a:t>
            </a:r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&gt; 90% inhibition of </a:t>
            </a:r>
            <a:r>
              <a:rPr lang="en-US" sz="2000" dirty="0" err="1"/>
              <a:t>clusterin</a:t>
            </a:r>
            <a:endParaRPr lang="en-US" sz="2000" dirty="0"/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Increased apoptosis</a:t>
            </a:r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Phase I study demonstrated safety with docetaxel</a:t>
            </a:r>
          </a:p>
        </p:txBody>
      </p:sp>
    </p:spTree>
    <p:extLst>
      <p:ext uri="{BB962C8B-B14F-4D97-AF65-F5344CB8AC3E}">
        <p14:creationId xmlns:p14="http://schemas.microsoft.com/office/powerpoint/2010/main" val="31172424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65" name="Rectangle 1037"/>
          <p:cNvSpPr>
            <a:spLocks noChangeArrowheads="1"/>
          </p:cNvSpPr>
          <p:nvPr/>
        </p:nvSpPr>
        <p:spPr bwMode="auto">
          <a:xfrm>
            <a:off x="1657350" y="426244"/>
            <a:ext cx="58293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1pPr>
            <a:lvl2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2pPr>
            <a:lvl3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3pPr>
            <a:lvl4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4pPr>
            <a:lvl5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9pPr>
          </a:lstStyle>
          <a:p>
            <a:r>
              <a:rPr lang="en-GB" altLang="en-US" sz="2250" dirty="0"/>
              <a:t> </a:t>
            </a:r>
            <a:br>
              <a:rPr lang="en-GB" altLang="en-US" sz="3000" dirty="0">
                <a:solidFill>
                  <a:srgbClr val="FFAD0D"/>
                </a:solidFill>
              </a:rPr>
            </a:br>
            <a:endParaRPr lang="en-GB" altLang="en-US" sz="3000" dirty="0">
              <a:solidFill>
                <a:srgbClr val="FFAD0D"/>
              </a:solidFill>
            </a:endParaRPr>
          </a:p>
        </p:txBody>
      </p:sp>
      <p:sp>
        <p:nvSpPr>
          <p:cNvPr id="356406" name="Text Box 1078"/>
          <p:cNvSpPr txBox="1">
            <a:spLocks noChangeArrowheads="1"/>
          </p:cNvSpPr>
          <p:nvPr/>
        </p:nvSpPr>
        <p:spPr bwMode="auto">
          <a:xfrm>
            <a:off x="3743325" y="4400550"/>
            <a:ext cx="165735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N= 40 per arm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485900" y="142095"/>
            <a:ext cx="6172200" cy="5715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</a:t>
            </a:r>
          </a:p>
        </p:txBody>
      </p:sp>
      <p:sp>
        <p:nvSpPr>
          <p:cNvPr id="24" name="AutoShape 1039"/>
          <p:cNvSpPr>
            <a:spLocks noChangeArrowheads="1"/>
          </p:cNvSpPr>
          <p:nvPr/>
        </p:nvSpPr>
        <p:spPr bwMode="auto">
          <a:xfrm rot="5351128">
            <a:off x="393034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5" name="AutoShape 1053"/>
          <p:cNvSpPr>
            <a:spLocks noChangeArrowheads="1"/>
          </p:cNvSpPr>
          <p:nvPr/>
        </p:nvSpPr>
        <p:spPr bwMode="auto">
          <a:xfrm rot="5351128">
            <a:off x="455899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6" name="AutoShape 1055"/>
          <p:cNvSpPr>
            <a:spLocks noChangeArrowheads="1"/>
          </p:cNvSpPr>
          <p:nvPr/>
        </p:nvSpPr>
        <p:spPr bwMode="auto">
          <a:xfrm rot="5351128">
            <a:off x="6731840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53135" y="1028700"/>
            <a:ext cx="6295465" cy="3200400"/>
            <a:chOff x="407894" y="1371600"/>
            <a:chExt cx="8393952" cy="4267200"/>
          </a:xfrm>
        </p:grpSpPr>
        <p:sp>
          <p:nvSpPr>
            <p:cNvPr id="356358" name="Text Box 1030"/>
            <p:cNvSpPr txBox="1">
              <a:spLocks noChangeArrowheads="1"/>
            </p:cNvSpPr>
            <p:nvPr/>
          </p:nvSpPr>
          <p:spPr bwMode="auto">
            <a:xfrm>
              <a:off x="407894" y="1371600"/>
              <a:ext cx="2135128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000" b="1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500" b="0" dirty="0"/>
                <a:t>Metastatic prostate cancer with progression on androgen ablation</a:t>
              </a:r>
            </a:p>
            <a:p>
              <a:endParaRPr lang="en-US" altLang="en-US" sz="1500" b="0" dirty="0"/>
            </a:p>
          </p:txBody>
        </p:sp>
        <p:sp>
          <p:nvSpPr>
            <p:cNvPr id="356367" name="AutoShape 1039"/>
            <p:cNvSpPr>
              <a:spLocks noChangeArrowheads="1"/>
            </p:cNvSpPr>
            <p:nvPr/>
          </p:nvSpPr>
          <p:spPr bwMode="auto">
            <a:xfrm rot="5351128">
              <a:off x="2677319" y="3007505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1" name="AutoShape 1053"/>
            <p:cNvSpPr>
              <a:spLocks noChangeArrowheads="1"/>
            </p:cNvSpPr>
            <p:nvPr/>
          </p:nvSpPr>
          <p:spPr bwMode="auto">
            <a:xfrm rot="5351128">
              <a:off x="3552091" y="3007505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3" name="AutoShape 1055"/>
            <p:cNvSpPr>
              <a:spLocks noChangeArrowheads="1"/>
            </p:cNvSpPr>
            <p:nvPr/>
          </p:nvSpPr>
          <p:spPr bwMode="auto">
            <a:xfrm rot="5351128">
              <a:off x="7249319" y="3007505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409" name="Text Box 1081"/>
            <p:cNvSpPr txBox="1">
              <a:spLocks noChangeArrowheads="1"/>
            </p:cNvSpPr>
            <p:nvPr/>
          </p:nvSpPr>
          <p:spPr bwMode="auto">
            <a:xfrm>
              <a:off x="3924300" y="3204016"/>
              <a:ext cx="3200400" cy="243478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t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b="1" dirty="0"/>
                <a:t>Docetaxel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75 mg IV q 3 weekly</a:t>
              </a:r>
            </a:p>
            <a:p>
              <a:r>
                <a:rPr lang="en-US" altLang="en-US" sz="1800" b="1" dirty="0"/>
                <a:t>Prednisone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5 mg </a:t>
              </a:r>
              <a:r>
                <a:rPr lang="en-US" altLang="en-US" sz="1500" dirty="0" err="1"/>
                <a:t>po</a:t>
              </a:r>
              <a:r>
                <a:rPr lang="en-US" altLang="en-US" sz="1500" dirty="0"/>
                <a:t> bid</a:t>
              </a:r>
            </a:p>
            <a:p>
              <a:r>
                <a:rPr lang="en-US" altLang="en-US" sz="1800" b="1" dirty="0"/>
                <a:t>OGX-011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640 mg IV loading dose then</a:t>
              </a:r>
              <a:br>
                <a:rPr lang="en-US" altLang="en-US" sz="1500" dirty="0"/>
              </a:br>
              <a:r>
                <a:rPr lang="en-US" altLang="en-US" sz="1500" dirty="0"/>
                <a:t>weekly</a:t>
              </a:r>
            </a:p>
          </p:txBody>
        </p:sp>
        <p:sp>
          <p:nvSpPr>
            <p:cNvPr id="23" name="Text Box 1031"/>
            <p:cNvSpPr txBox="1">
              <a:spLocks noChangeArrowheads="1"/>
            </p:cNvSpPr>
            <p:nvPr/>
          </p:nvSpPr>
          <p:spPr bwMode="auto">
            <a:xfrm>
              <a:off x="3010328" y="1371600"/>
              <a:ext cx="457200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altLang="en-US" sz="1800" b="1" dirty="0"/>
                <a:t>R A N DOM I  Z E</a:t>
              </a:r>
            </a:p>
          </p:txBody>
        </p:sp>
        <p:sp>
          <p:nvSpPr>
            <p:cNvPr id="27" name="Rectangle 1076"/>
            <p:cNvSpPr>
              <a:spLocks noChangeArrowheads="1"/>
            </p:cNvSpPr>
            <p:nvPr/>
          </p:nvSpPr>
          <p:spPr bwMode="auto">
            <a:xfrm>
              <a:off x="7619999" y="2851136"/>
              <a:ext cx="1181847" cy="457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  <a:latin typeface="Calibri" panose="020F0502020204030204" pitchFamily="34" charset="0"/>
                </a:rPr>
                <a:t>Efficacy</a:t>
              </a:r>
            </a:p>
          </p:txBody>
        </p:sp>
        <p:sp>
          <p:nvSpPr>
            <p:cNvPr id="30" name="Text Box 1081"/>
            <p:cNvSpPr txBox="1">
              <a:spLocks noChangeArrowheads="1"/>
            </p:cNvSpPr>
            <p:nvPr/>
          </p:nvSpPr>
          <p:spPr bwMode="auto">
            <a:xfrm>
              <a:off x="3924300" y="1371600"/>
              <a:ext cx="3200400" cy="155573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t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>
                <a:spcBef>
                  <a:spcPts val="450"/>
                </a:spcBef>
              </a:pPr>
              <a:r>
                <a:rPr lang="en-US" altLang="en-US" sz="1800" b="1" dirty="0"/>
                <a:t>Docetaxel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75 mg IV q 3 weekly</a:t>
              </a:r>
            </a:p>
            <a:p>
              <a:pPr>
                <a:spcBef>
                  <a:spcPts val="450"/>
                </a:spcBef>
              </a:pPr>
              <a:r>
                <a:rPr lang="en-US" altLang="en-US" sz="1800" b="1" dirty="0"/>
                <a:t>Prednisone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5 mg </a:t>
              </a:r>
              <a:r>
                <a:rPr lang="en-US" altLang="en-US" sz="1500" dirty="0" err="1"/>
                <a:t>po</a:t>
              </a:r>
              <a:r>
                <a:rPr lang="en-US" altLang="en-US" sz="1500" dirty="0"/>
                <a:t> bid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15176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086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 Endpoints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Primary</a:t>
            </a:r>
          </a:p>
          <a:p>
            <a:pPr lvl="1"/>
            <a:r>
              <a:rPr lang="en-US" sz="2000" dirty="0"/>
              <a:t>Proportion of patients with PSA decline </a:t>
            </a:r>
            <a:r>
              <a:rPr lang="en-US" sz="2000" u="sng" dirty="0"/>
              <a:t>&gt;</a:t>
            </a:r>
            <a:r>
              <a:rPr lang="en-US" sz="2000" dirty="0"/>
              <a:t> 50% from baseline </a:t>
            </a:r>
          </a:p>
          <a:p>
            <a:pPr marL="0" indent="0">
              <a:buNone/>
            </a:pPr>
            <a:r>
              <a:rPr lang="en-US" sz="2200" dirty="0"/>
              <a:t>Secondary </a:t>
            </a:r>
          </a:p>
          <a:p>
            <a:pPr lvl="1"/>
            <a:r>
              <a:rPr lang="en-US" sz="2000" dirty="0"/>
              <a:t>Response Rate (RR)</a:t>
            </a:r>
          </a:p>
          <a:p>
            <a:pPr lvl="1"/>
            <a:r>
              <a:rPr lang="en-US" sz="2000" dirty="0"/>
              <a:t>Toxicity</a:t>
            </a:r>
          </a:p>
          <a:p>
            <a:pPr lvl="1"/>
            <a:r>
              <a:rPr lang="en-US" sz="2000" dirty="0"/>
              <a:t>Progression Free Survival (PFS) </a:t>
            </a:r>
          </a:p>
          <a:p>
            <a:pPr lvl="1"/>
            <a:r>
              <a:rPr lang="en-US" sz="2000" dirty="0"/>
              <a:t>Overall Survival (OS)</a:t>
            </a:r>
          </a:p>
          <a:p>
            <a:pPr lvl="1"/>
            <a:r>
              <a:rPr lang="en-US" sz="2000" dirty="0"/>
              <a:t>Changes in serum </a:t>
            </a:r>
            <a:r>
              <a:rPr lang="en-US" sz="2000" dirty="0" err="1"/>
              <a:t>clusterin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269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10287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7067550" cy="32313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err="1"/>
              <a:t>Docetaxel</a:t>
            </a:r>
            <a:r>
              <a:rPr lang="en-US" sz="2200" dirty="0"/>
              <a:t> + Prednisone + </a:t>
            </a:r>
            <a:r>
              <a:rPr lang="en-US" sz="2200" dirty="0" err="1"/>
              <a:t>Clusterin</a:t>
            </a:r>
            <a:r>
              <a:rPr lang="en-US" sz="2200" dirty="0"/>
              <a:t> arm</a:t>
            </a:r>
          </a:p>
          <a:p>
            <a:pPr lvl="1"/>
            <a:r>
              <a:rPr lang="en-US" sz="2000" dirty="0"/>
              <a:t>H0 &lt; 40% HA &gt;60%, </a:t>
            </a:r>
          </a:p>
          <a:p>
            <a:pPr lvl="1"/>
            <a:r>
              <a:rPr lang="en-US" sz="2000" dirty="0"/>
              <a:t>Type 1 error = 10% (1 sided); power = 90%</a:t>
            </a:r>
          </a:p>
          <a:p>
            <a:pPr lvl="1"/>
            <a:r>
              <a:rPr lang="en-US" sz="2000" dirty="0"/>
              <a:t>20 or more PSA responses in 40 enrolled patients</a:t>
            </a:r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08463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55983"/>
            <a:ext cx="5867400" cy="639366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 PSA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0876"/>
            <a:ext cx="8496944" cy="3836641"/>
          </a:xfrm>
        </p:spPr>
        <p:txBody>
          <a:bodyPr>
            <a:normAutofit/>
          </a:bodyPr>
          <a:lstStyle/>
          <a:p>
            <a:pPr lvl="1"/>
            <a:r>
              <a:rPr lang="en-US" sz="2000" dirty="0"/>
              <a:t>Docetaxel + Prednisone + OGX 011: </a:t>
            </a:r>
          </a:p>
          <a:p>
            <a:pPr lvl="2"/>
            <a:r>
              <a:rPr lang="en-US" sz="2000" dirty="0"/>
              <a:t>58% (90% CI 43.3-70.8)</a:t>
            </a:r>
          </a:p>
          <a:p>
            <a:pPr lvl="1"/>
            <a:r>
              <a:rPr lang="en-US" sz="2000" dirty="0" err="1"/>
              <a:t>Docetaxel</a:t>
            </a:r>
            <a:r>
              <a:rPr lang="en-US" sz="2000" dirty="0"/>
              <a:t> + Prednisone:</a:t>
            </a:r>
          </a:p>
          <a:p>
            <a:pPr lvl="2"/>
            <a:r>
              <a:rPr lang="en-US" sz="2000" dirty="0"/>
              <a:t>54% (90% CI 39.8-67.1)</a:t>
            </a:r>
          </a:p>
        </p:txBody>
      </p:sp>
    </p:spTree>
    <p:extLst>
      <p:ext uri="{BB962C8B-B14F-4D97-AF65-F5344CB8AC3E}">
        <p14:creationId xmlns:p14="http://schemas.microsoft.com/office/powerpoint/2010/main" val="17336654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25" y="171450"/>
            <a:ext cx="6000750" cy="62865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 Endpoints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B4D023-9368-474F-A271-11BC9C03A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756517"/>
              </p:ext>
            </p:extLst>
          </p:nvPr>
        </p:nvGraphicFramePr>
        <p:xfrm>
          <a:off x="1066800" y="1198654"/>
          <a:ext cx="6851079" cy="2882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279">
                  <a:extLst>
                    <a:ext uri="{9D8B030D-6E8A-4147-A177-3AD203B41FA5}">
                      <a16:colId xmlns:a16="http://schemas.microsoft.com/office/drawing/2014/main" val="1787811371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2217287132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585379295"/>
                    </a:ext>
                  </a:extLst>
                </a:gridCol>
              </a:tblGrid>
              <a:tr h="657283"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Endpoint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Docetaxel + Prednisone + OGX 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Docetaxel + Prednisone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633968"/>
                  </a:ext>
                </a:extLst>
              </a:tr>
              <a:tr h="420892"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RR 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19%  (95% CI 6.6-39.4)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25% (95% CI 9.8-46.7)</a:t>
                      </a:r>
                    </a:p>
                    <a:p>
                      <a:endParaRPr lang="en-CA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038280"/>
                  </a:ext>
                </a:extLst>
              </a:tr>
              <a:tr h="420892"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Median PFS 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7.3 months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(95% CI 5.3-8.8)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6.1 months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(95% CI 3.7-8.7)</a:t>
                      </a:r>
                    </a:p>
                    <a:p>
                      <a:endParaRPr lang="en-CA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751081"/>
                  </a:ext>
                </a:extLst>
              </a:tr>
              <a:tr h="380533"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Median Overall Survival 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23.8 months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(95% CI 16.2-not reached)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16.9 months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(95% CI 12.8-25.8)</a:t>
                      </a:r>
                    </a:p>
                    <a:p>
                      <a:endParaRPr lang="en-CA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779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004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19150"/>
            <a:ext cx="3886200" cy="399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A6FF8A7-449B-87D6-AD94-B55710B07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171450"/>
            <a:ext cx="6000750" cy="62865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  Exploratory Results</a:t>
            </a:r>
          </a:p>
        </p:txBody>
      </p:sp>
    </p:spTree>
    <p:extLst>
      <p:ext uri="{BB962C8B-B14F-4D97-AF65-F5344CB8AC3E}">
        <p14:creationId xmlns:p14="http://schemas.microsoft.com/office/powerpoint/2010/main" val="34027711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14049"/>
            <a:ext cx="7906072" cy="37457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200" dirty="0"/>
              <a:t>Docetaxel/ prednisone plus OGX 011:</a:t>
            </a:r>
          </a:p>
          <a:p>
            <a:r>
              <a:rPr lang="en-US" sz="2000" dirty="0"/>
              <a:t>Well tolerated</a:t>
            </a:r>
          </a:p>
          <a:p>
            <a:pPr lvl="1"/>
            <a:r>
              <a:rPr lang="en-US" sz="2000" dirty="0"/>
              <a:t>Predefined protocol criteria for further study  met but similar rates of PSA decline and RR in both arms</a:t>
            </a:r>
          </a:p>
          <a:p>
            <a:pPr lvl="1"/>
            <a:r>
              <a:rPr lang="en-US" sz="2000" dirty="0"/>
              <a:t>Evidence of biological effect with decreases in serum </a:t>
            </a:r>
            <a:r>
              <a:rPr lang="en-US" sz="2000" dirty="0" err="1"/>
              <a:t>clusterin</a:t>
            </a:r>
            <a:endParaRPr lang="en-US" sz="2000" dirty="0"/>
          </a:p>
          <a:p>
            <a:pPr lvl="1"/>
            <a:r>
              <a:rPr lang="en-US" sz="2000" dirty="0"/>
              <a:t>Trends in PFS and OS are of clinical interest</a:t>
            </a:r>
          </a:p>
          <a:p>
            <a:pPr lvl="1"/>
            <a:r>
              <a:rPr lang="en-US" sz="2000" dirty="0"/>
              <a:t>Exploratory analyses of OS strongly suggest clinical benefit (HR 0.50 95%CI 0.29-0.87)</a:t>
            </a:r>
          </a:p>
        </p:txBody>
      </p:sp>
    </p:spTree>
    <p:extLst>
      <p:ext uri="{BB962C8B-B14F-4D97-AF65-F5344CB8AC3E}">
        <p14:creationId xmlns:p14="http://schemas.microsoft.com/office/powerpoint/2010/main" val="36933333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14049"/>
            <a:ext cx="7906072" cy="37457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r>
              <a:rPr lang="en-US" sz="2200" dirty="0"/>
              <a:t>Randomized Phase II Trial</a:t>
            </a:r>
          </a:p>
          <a:p>
            <a:pPr lvl="2"/>
            <a:r>
              <a:rPr lang="en-US" sz="2000" dirty="0"/>
              <a:t>Concurrent control included to anchor interpretation of experimental arm</a:t>
            </a:r>
          </a:p>
          <a:p>
            <a:pPr lvl="2"/>
            <a:r>
              <a:rPr lang="en-US" sz="2000" dirty="0"/>
              <a:t>Experimental arm: H0, HA, error rates predetermined as in a single arm phase II</a:t>
            </a:r>
          </a:p>
          <a:p>
            <a:pPr lvl="2"/>
            <a:endParaRPr lang="en-US" sz="2000" dirty="0"/>
          </a:p>
          <a:p>
            <a:pPr lvl="1"/>
            <a:r>
              <a:rPr lang="en-US" sz="2200" dirty="0"/>
              <a:t>Subsequent phase III trials failed to demonstrate efficacy</a:t>
            </a:r>
          </a:p>
        </p:txBody>
      </p:sp>
    </p:spTree>
    <p:extLst>
      <p:ext uri="{BB962C8B-B14F-4D97-AF65-F5344CB8AC3E}">
        <p14:creationId xmlns:p14="http://schemas.microsoft.com/office/powerpoint/2010/main" val="283459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 Trial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19150"/>
            <a:ext cx="8496944" cy="4104456"/>
          </a:xfrm>
        </p:spPr>
        <p:txBody>
          <a:bodyPr/>
          <a:lstStyle/>
          <a:p>
            <a:pPr marL="0" indent="0">
              <a:buNone/>
            </a:pPr>
            <a:r>
              <a:rPr lang="en-CA" sz="2200" dirty="0"/>
              <a:t>The phase II trial has a pivotal role in drug development since the major decision to proceed with further testing is usually based on phase II trial  results.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13241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Phase II Trial Design: </a:t>
            </a:r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Experimental Arms (Selection Design)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000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619472"/>
          </a:xfrm>
        </p:spPr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76654"/>
            <a:ext cx="8496944" cy="4104456"/>
          </a:xfrm>
        </p:spPr>
        <p:txBody>
          <a:bodyPr>
            <a:normAutofit/>
          </a:bodyPr>
          <a:lstStyle/>
          <a:p>
            <a:r>
              <a:rPr lang="en-CA" sz="2200" dirty="0"/>
              <a:t>Simultaneous evaluation of multiple experimental regimens</a:t>
            </a:r>
          </a:p>
          <a:p>
            <a:r>
              <a:rPr lang="en-CA" sz="2200" dirty="0"/>
              <a:t>Prioritization for further evaluation based on </a:t>
            </a:r>
            <a:r>
              <a:rPr lang="en-CA" sz="2200" dirty="0" err="1"/>
              <a:t>antitumour</a:t>
            </a:r>
            <a:r>
              <a:rPr lang="en-CA" sz="2200" dirty="0"/>
              <a:t> activity, safety, tolerability, compliance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17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7350" y="3305176"/>
            <a:ext cx="5829300" cy="1021556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1350" dirty="0">
                <a:solidFill>
                  <a:srgbClr val="000000"/>
                </a:solidFill>
              </a:rPr>
              <a:t>Ellard et al J Clin Oncol 2009</a:t>
            </a:r>
            <a:br>
              <a:rPr lang="en-US" sz="1350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6768" y="857251"/>
            <a:ext cx="5630465" cy="1638299"/>
          </a:xfrm>
        </p:spPr>
        <p:txBody>
          <a:bodyPr anchor="t">
            <a:noAutofit/>
          </a:bodyPr>
          <a:lstStyle/>
          <a:p>
            <a:pPr algn="ctr"/>
            <a:r>
              <a:rPr lang="en-US" sz="33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EVEROLIMUS </a:t>
            </a:r>
            <a:br>
              <a:rPr lang="en-US" sz="33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33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 Breast Cancer</a:t>
            </a:r>
          </a:p>
          <a:p>
            <a:pPr algn="ctr"/>
            <a:r>
              <a:rPr lang="en-US" sz="33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(NCT00255788)</a:t>
            </a:r>
          </a:p>
        </p:txBody>
      </p:sp>
    </p:spTree>
    <p:extLst>
      <p:ext uri="{BB962C8B-B14F-4D97-AF65-F5344CB8AC3E}">
        <p14:creationId xmlns:p14="http://schemas.microsoft.com/office/powerpoint/2010/main" val="726736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958" y="133350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1"/>
            <a:ext cx="7010400" cy="3574256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600" dirty="0"/>
              <a:t>Breast Cancer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Common, incurable in the advanced disease setting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 err="1"/>
              <a:t>mTOR</a:t>
            </a:r>
            <a:r>
              <a:rPr lang="en-US" dirty="0"/>
              <a:t> (mammalian target of rapamycin)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Involved in cell replication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Mediates the critical PI3K/AKT pathway which is active in breast cancer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Other functions: mediates VEGF, PDGF and TGF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Preclinical inhibitor of </a:t>
            </a:r>
            <a:r>
              <a:rPr lang="en-US" dirty="0" err="1"/>
              <a:t>mTOR</a:t>
            </a:r>
            <a:r>
              <a:rPr lang="en-US" dirty="0"/>
              <a:t> inhibits proliferation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Other </a:t>
            </a:r>
            <a:r>
              <a:rPr lang="en-US" dirty="0" err="1"/>
              <a:t>mTOR</a:t>
            </a:r>
            <a:r>
              <a:rPr lang="en-US" dirty="0"/>
              <a:t> inhibitors active against solid </a:t>
            </a:r>
            <a:r>
              <a:rPr lang="en-US" dirty="0" err="1"/>
              <a:t>tumours</a:t>
            </a:r>
            <a:r>
              <a:rPr lang="en-US" dirty="0"/>
              <a:t> (</a:t>
            </a:r>
            <a:r>
              <a:rPr lang="en-US" dirty="0" err="1"/>
              <a:t>temsirolimus</a:t>
            </a:r>
            <a:r>
              <a:rPr lang="en-US" dirty="0"/>
              <a:t> renal cell carcinoma)</a:t>
            </a:r>
          </a:p>
          <a:p>
            <a:pPr marL="942975" lvl="2" indent="-342900"/>
            <a:endParaRPr lang="en-US" dirty="0"/>
          </a:p>
          <a:p>
            <a:pPr marL="942975" lvl="2" indent="-3429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1793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342900"/>
            <a:ext cx="5543550" cy="639366"/>
          </a:xfrm>
        </p:spPr>
        <p:txBody>
          <a:bodyPr>
            <a:no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Everolimus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Breast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1"/>
            <a:ext cx="7038975" cy="3402806"/>
          </a:xfrm>
        </p:spPr>
        <p:txBody>
          <a:bodyPr>
            <a:normAutofit/>
          </a:bodyPr>
          <a:lstStyle/>
          <a:p>
            <a:pPr marL="0" lvl="1" indent="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 err="1"/>
              <a:t>Everolimus</a:t>
            </a:r>
            <a:endParaRPr lang="en-US" sz="2200" dirty="0"/>
          </a:p>
          <a:p>
            <a:pPr marL="342900" lvl="1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sz="2000" dirty="0"/>
              <a:t>Orally bioavailable </a:t>
            </a:r>
          </a:p>
          <a:p>
            <a:pPr marL="342900" lvl="1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sz="2000" dirty="0"/>
              <a:t>Uncertainty about optimal dosing schedule: weekly versus daily</a:t>
            </a:r>
          </a:p>
        </p:txBody>
      </p:sp>
    </p:spTree>
    <p:extLst>
      <p:ext uri="{BB962C8B-B14F-4D97-AF65-F5344CB8AC3E}">
        <p14:creationId xmlns:p14="http://schemas.microsoft.com/office/powerpoint/2010/main" val="31454649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406" name="Text Box 1078"/>
          <p:cNvSpPr txBox="1">
            <a:spLocks noChangeArrowheads="1"/>
          </p:cNvSpPr>
          <p:nvPr/>
        </p:nvSpPr>
        <p:spPr bwMode="auto">
          <a:xfrm>
            <a:off x="3143250" y="4000501"/>
            <a:ext cx="2571750" cy="562943"/>
          </a:xfrm>
          <a:prstGeom prst="rect">
            <a:avLst/>
          </a:prstGeom>
          <a:noFill/>
          <a:ln w="38100">
            <a:noFill/>
          </a:ln>
          <a:effectLst/>
        </p:spPr>
        <p:txBody>
          <a:bodyPr anchor="ctr">
            <a:noAutofit/>
          </a:bodyPr>
          <a:lstStyle>
            <a:defPPr>
              <a:defRPr lang="en-CA"/>
            </a:defPPr>
            <a:lvl1pPr>
              <a:spcBef>
                <a:spcPts val="0"/>
              </a:spcBef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 algn="ctr"/>
            <a:r>
              <a:rPr lang="en-US" altLang="en-US" sz="1800" dirty="0"/>
              <a:t>N </a:t>
            </a:r>
            <a:r>
              <a:rPr lang="en-US" altLang="en-US" sz="1800" u="sng" dirty="0"/>
              <a:t>&lt;</a:t>
            </a:r>
            <a:r>
              <a:rPr lang="en-US" altLang="en-US" sz="1800" dirty="0"/>
              <a:t> 30 each arm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761644" y="85494"/>
            <a:ext cx="6172200" cy="720329"/>
          </a:xfrm>
        </p:spPr>
        <p:txBody>
          <a:bodyPr>
            <a:normAutofit/>
          </a:bodyPr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84182" y="1203096"/>
            <a:ext cx="6457950" cy="2571751"/>
            <a:chOff x="686493" y="1604128"/>
            <a:chExt cx="8381307" cy="3429001"/>
          </a:xfrm>
        </p:grpSpPr>
        <p:sp>
          <p:nvSpPr>
            <p:cNvPr id="356358" name="Text Box 1030"/>
            <p:cNvSpPr txBox="1">
              <a:spLocks noChangeArrowheads="1"/>
            </p:cNvSpPr>
            <p:nvPr/>
          </p:nvSpPr>
          <p:spPr bwMode="auto">
            <a:xfrm>
              <a:off x="686493" y="1608700"/>
              <a:ext cx="1755875" cy="34198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500" dirty="0"/>
                <a:t>Recurrent/ metastatic  breast cancer</a:t>
              </a:r>
            </a:p>
            <a:p>
              <a:endParaRPr lang="en-US" altLang="en-US" sz="1500" dirty="0"/>
            </a:p>
            <a:p>
              <a:r>
                <a:rPr lang="en-US" altLang="en-US" sz="1500" dirty="0" err="1"/>
                <a:t>Strat</a:t>
              </a:r>
              <a:r>
                <a:rPr lang="en-US" altLang="en-US" sz="1500" dirty="0"/>
                <a:t> factors:</a:t>
              </a:r>
            </a:p>
            <a:p>
              <a:pPr marL="89297"/>
              <a:r>
                <a:rPr lang="en-US" altLang="en-US" sz="1500" dirty="0"/>
                <a:t>Visceral metastases</a:t>
              </a:r>
            </a:p>
            <a:p>
              <a:pPr marL="89297"/>
              <a:r>
                <a:rPr lang="en-US" altLang="en-US" sz="1500" dirty="0"/>
                <a:t>Prior chemo regimens</a:t>
              </a:r>
            </a:p>
            <a:p>
              <a:endParaRPr lang="en-US" altLang="en-US" sz="1800" dirty="0"/>
            </a:p>
          </p:txBody>
        </p:sp>
        <p:sp>
          <p:nvSpPr>
            <p:cNvPr id="356367" name="AutoShape 1039"/>
            <p:cNvSpPr>
              <a:spLocks noChangeArrowheads="1"/>
            </p:cNvSpPr>
            <p:nvPr/>
          </p:nvSpPr>
          <p:spPr bwMode="auto">
            <a:xfrm rot="5351128">
              <a:off x="2485291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1" name="AutoShape 1053"/>
            <p:cNvSpPr>
              <a:spLocks noChangeArrowheads="1"/>
            </p:cNvSpPr>
            <p:nvPr/>
          </p:nvSpPr>
          <p:spPr bwMode="auto">
            <a:xfrm rot="5351128">
              <a:off x="3296199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3" name="AutoShape 1055"/>
            <p:cNvSpPr>
              <a:spLocks noChangeArrowheads="1"/>
            </p:cNvSpPr>
            <p:nvPr/>
          </p:nvSpPr>
          <p:spPr bwMode="auto">
            <a:xfrm rot="5351128">
              <a:off x="6906419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404" name="Rectangle 1076"/>
            <p:cNvSpPr>
              <a:spLocks noChangeArrowheads="1"/>
            </p:cNvSpPr>
            <p:nvPr/>
          </p:nvSpPr>
          <p:spPr bwMode="auto">
            <a:xfrm>
              <a:off x="7162800" y="2903130"/>
              <a:ext cx="1905000" cy="83099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  <a:latin typeface="Calibri" panose="020F0502020204030204" pitchFamily="34" charset="0"/>
                </a:rPr>
                <a:t>RR and early progression*</a:t>
              </a:r>
            </a:p>
          </p:txBody>
        </p:sp>
        <p:sp>
          <p:nvSpPr>
            <p:cNvPr id="356409" name="Text Box 1081"/>
            <p:cNvSpPr txBox="1">
              <a:spLocks noChangeArrowheads="1"/>
            </p:cNvSpPr>
            <p:nvPr/>
          </p:nvSpPr>
          <p:spPr bwMode="auto">
            <a:xfrm>
              <a:off x="3581400" y="3432929"/>
              <a:ext cx="3200400" cy="1600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dirty="0" err="1"/>
                <a:t>Everolimus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800" dirty="0"/>
                <a:t>70 mg </a:t>
              </a:r>
              <a:r>
                <a:rPr lang="en-US" altLang="en-US" sz="1800" dirty="0" err="1"/>
                <a:t>po</a:t>
              </a:r>
              <a:r>
                <a:rPr lang="en-US" altLang="en-US" sz="1800" dirty="0"/>
                <a:t> once weekly (day 1, 8, 15, 22) </a:t>
              </a:r>
              <a:br>
                <a:rPr lang="en-US" altLang="en-US" sz="1800" dirty="0"/>
              </a:br>
              <a:r>
                <a:rPr lang="en-US" altLang="en-US" sz="1800" dirty="0"/>
                <a:t>q4 weeks</a:t>
              </a:r>
            </a:p>
          </p:txBody>
        </p:sp>
        <p:sp>
          <p:nvSpPr>
            <p:cNvPr id="19" name="Text Box 1081"/>
            <p:cNvSpPr txBox="1">
              <a:spLocks noChangeArrowheads="1"/>
            </p:cNvSpPr>
            <p:nvPr/>
          </p:nvSpPr>
          <p:spPr bwMode="auto">
            <a:xfrm>
              <a:off x="3581400" y="1604128"/>
              <a:ext cx="3200400" cy="1600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dirty="0" err="1"/>
                <a:t>Everolimus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800" dirty="0"/>
                <a:t>10 mg </a:t>
              </a:r>
              <a:r>
                <a:rPr lang="en-US" altLang="en-US" sz="1800" dirty="0" err="1"/>
                <a:t>po</a:t>
              </a:r>
              <a:r>
                <a:rPr lang="en-US" altLang="en-US" sz="1800" dirty="0"/>
                <a:t> daily </a:t>
              </a:r>
              <a:br>
                <a:rPr lang="en-US" altLang="en-US" sz="1800" dirty="0"/>
              </a:br>
              <a:r>
                <a:rPr lang="en-US" altLang="en-US" sz="1800" dirty="0"/>
                <a:t>for 28 days q4 weeks</a:t>
              </a:r>
            </a:p>
          </p:txBody>
        </p:sp>
        <p:sp>
          <p:nvSpPr>
            <p:cNvPr id="22" name="Text Box 1031"/>
            <p:cNvSpPr txBox="1">
              <a:spLocks noChangeArrowheads="1"/>
            </p:cNvSpPr>
            <p:nvPr/>
          </p:nvSpPr>
          <p:spPr bwMode="auto">
            <a:xfrm>
              <a:off x="2747169" y="1610492"/>
              <a:ext cx="457200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altLang="en-US" sz="1800" b="1" dirty="0"/>
                <a:t>R A N DOM I  Z 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10207A8-FEA4-46BB-8590-59011795BC9E}"/>
              </a:ext>
            </a:extLst>
          </p:cNvPr>
          <p:cNvSpPr txBox="1"/>
          <p:nvPr/>
        </p:nvSpPr>
        <p:spPr>
          <a:xfrm>
            <a:off x="2014561" y="4564618"/>
            <a:ext cx="3852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* </a:t>
            </a:r>
            <a:r>
              <a:rPr lang="en-CA" sz="1350" dirty="0"/>
              <a:t>Zee B, et al. J </a:t>
            </a:r>
            <a:r>
              <a:rPr lang="en-CA" sz="1350" dirty="0" err="1"/>
              <a:t>Biopharm</a:t>
            </a:r>
            <a:r>
              <a:rPr lang="en-CA" sz="1350" dirty="0"/>
              <a:t> Stat 1999 </a:t>
            </a:r>
          </a:p>
        </p:txBody>
      </p:sp>
    </p:spTree>
    <p:extLst>
      <p:ext uri="{BB962C8B-B14F-4D97-AF65-F5344CB8AC3E}">
        <p14:creationId xmlns:p14="http://schemas.microsoft.com/office/powerpoint/2010/main" val="27045551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3335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6078"/>
            <a:ext cx="7143750" cy="3574256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Primary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To evaluate in parallel fashion in each arm:</a:t>
            </a:r>
          </a:p>
          <a:p>
            <a:pPr lvl="2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1600" dirty="0"/>
              <a:t>Anti </a:t>
            </a:r>
            <a:r>
              <a:rPr lang="en-US" sz="1600" dirty="0" err="1"/>
              <a:t>tumour</a:t>
            </a:r>
            <a:r>
              <a:rPr lang="en-US" sz="1600" dirty="0"/>
              <a:t> efficacy based on RR and early PD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Secondary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To evaluate in parallel fashion in each arm:</a:t>
            </a:r>
          </a:p>
          <a:p>
            <a:pPr lvl="2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1600" dirty="0"/>
              <a:t>Adverse event, time to progression and response duration</a:t>
            </a:r>
          </a:p>
          <a:p>
            <a:pPr lvl="2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1600" dirty="0"/>
              <a:t>To correlate RR with molecular markers of </a:t>
            </a:r>
            <a:r>
              <a:rPr lang="en-US" sz="1600" dirty="0" err="1"/>
              <a:t>mTOR</a:t>
            </a:r>
            <a:r>
              <a:rPr lang="en-US" sz="1600" dirty="0"/>
              <a:t> activity</a:t>
            </a:r>
          </a:p>
          <a:p>
            <a:pPr lvl="2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1600" dirty="0"/>
              <a:t>To correlate RR with molecular markers of </a:t>
            </a:r>
            <a:r>
              <a:rPr lang="en-US" sz="1600" dirty="0" err="1"/>
              <a:t>mTOR</a:t>
            </a:r>
            <a:r>
              <a:rPr lang="en-US" sz="1600" dirty="0"/>
              <a:t> activity in fresh </a:t>
            </a:r>
            <a:r>
              <a:rPr lang="en-US" sz="1600" dirty="0" err="1"/>
              <a:t>tumour</a:t>
            </a:r>
            <a:r>
              <a:rPr lang="en-US" sz="1600" dirty="0"/>
              <a:t> samples (consenting patients)</a:t>
            </a:r>
          </a:p>
          <a:p>
            <a:pPr lvl="2">
              <a:spcBef>
                <a:spcPts val="450"/>
              </a:spcBef>
              <a:spcAft>
                <a:spcPts val="450"/>
              </a:spcAft>
            </a:pPr>
            <a:endParaRPr lang="en-US" dirty="0"/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dirty="0"/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876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10287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14451"/>
            <a:ext cx="7067550" cy="328850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No formal comparison between the two arms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2000" dirty="0"/>
              <a:t>H0 response = 0.05 H0 early progression = 0.60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2000" dirty="0"/>
              <a:t>HA response =0.20 HA early progression = 0.40</a:t>
            </a:r>
          </a:p>
          <a:p>
            <a:pPr marL="257175" lvl="1" indent="-257175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endParaRPr lang="en-US" sz="900" dirty="0"/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First stage, enter 15 patients each arm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2000" dirty="0"/>
              <a:t>If 0 responses AND 10 or more early progressions, stop entry into that arm.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2000" dirty="0"/>
              <a:t>If 1 or more responses OR &lt; 10 early progressions, continue that arm and enter 15 more patients.</a:t>
            </a:r>
          </a:p>
        </p:txBody>
      </p:sp>
    </p:spTree>
    <p:extLst>
      <p:ext uri="{BB962C8B-B14F-4D97-AF65-F5344CB8AC3E}">
        <p14:creationId xmlns:p14="http://schemas.microsoft.com/office/powerpoint/2010/main" val="19227943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9715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350"/>
            <a:ext cx="7296150" cy="3402806"/>
          </a:xfrm>
        </p:spPr>
        <p:txBody>
          <a:bodyPr/>
          <a:lstStyle/>
          <a:p>
            <a:pPr marL="0" indent="0">
              <a:spcBef>
                <a:spcPts val="450"/>
              </a:spcBef>
              <a:spcAft>
                <a:spcPts val="450"/>
              </a:spcAft>
              <a:buSzPct val="100000"/>
              <a:buNone/>
            </a:pPr>
            <a:r>
              <a:rPr lang="en-US" sz="2200" dirty="0"/>
              <a:t>After 30 patients total per arm 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SzPct val="62000"/>
            </a:pPr>
            <a:r>
              <a:rPr lang="en-US" sz="2000" dirty="0"/>
              <a:t>If 4 or more responses OR if 13 or fewer early progressions, accept drug as worth further study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Corresponds to type 1 error = 10% power = 93%</a:t>
            </a:r>
          </a:p>
        </p:txBody>
      </p:sp>
    </p:spTree>
    <p:extLst>
      <p:ext uri="{BB962C8B-B14F-4D97-AF65-F5344CB8AC3E}">
        <p14:creationId xmlns:p14="http://schemas.microsoft.com/office/powerpoint/2010/main" val="1548912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85900" y="57150"/>
            <a:ext cx="6172200" cy="6858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 Results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047749"/>
            <a:ext cx="5410200" cy="26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91000" y="2202418"/>
            <a:ext cx="198120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en-CA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3714750"/>
            <a:ext cx="678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Daily Schedule: 4 responses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(12%; 95% CI, 3.4% to 28.2%)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&lt;13 PD</a:t>
            </a: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Weekly Schedule: 0 responses; 11 early progressions end of stage 1</a:t>
            </a:r>
          </a:p>
          <a:p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ED7FAB-2706-7F0A-39B4-E415DECB9C45}"/>
              </a:ext>
            </a:extLst>
          </p:cNvPr>
          <p:cNvSpPr txBox="1"/>
          <p:nvPr/>
        </p:nvSpPr>
        <p:spPr>
          <a:xfrm>
            <a:off x="4267200" y="2952750"/>
            <a:ext cx="1828800" cy="23569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93817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 Trial Screens for Efficacy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71550"/>
            <a:ext cx="8496944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200" dirty="0"/>
              <a:t>Primary goal</a:t>
            </a:r>
          </a:p>
          <a:p>
            <a:r>
              <a:rPr lang="en-CA" sz="2000" dirty="0"/>
              <a:t>Identify  and characterize the preliminary clinical efficacy of a new agent/ combination of agents/ schedule of administration</a:t>
            </a:r>
          </a:p>
          <a:p>
            <a:pPr marL="0" indent="0">
              <a:buNone/>
            </a:pPr>
            <a:r>
              <a:rPr lang="en-CA" sz="2200" dirty="0"/>
              <a:t>Secondary goals</a:t>
            </a:r>
          </a:p>
          <a:p>
            <a:r>
              <a:rPr lang="en-CA" sz="2000" dirty="0"/>
              <a:t>Characterize adverse event profile </a:t>
            </a:r>
          </a:p>
          <a:p>
            <a:r>
              <a:rPr lang="en-CA" sz="2000" dirty="0"/>
              <a:t>Understand mechanism of action</a:t>
            </a:r>
          </a:p>
          <a:p>
            <a:r>
              <a:rPr lang="en-CA" sz="2000" dirty="0"/>
              <a:t>Further define target population for administration of agent</a:t>
            </a:r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66905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6075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05596"/>
            <a:ext cx="7048822" cy="3745706"/>
          </a:xfrm>
        </p:spPr>
        <p:txBody>
          <a:bodyPr>
            <a:normAutofit/>
          </a:bodyPr>
          <a:lstStyle/>
          <a:p>
            <a:r>
              <a:rPr lang="en-US" sz="2200" dirty="0"/>
              <a:t>Daily dosing of </a:t>
            </a:r>
            <a:r>
              <a:rPr lang="en-US" sz="2200" dirty="0" err="1"/>
              <a:t>everolimus</a:t>
            </a:r>
            <a:r>
              <a:rPr lang="en-US" sz="2200" dirty="0"/>
              <a:t> in minimally pretreated breast cancer patients is active based on predefined study criteria </a:t>
            </a:r>
          </a:p>
          <a:p>
            <a:r>
              <a:rPr lang="en-US" sz="2200" dirty="0"/>
              <a:t>Data support further testing</a:t>
            </a:r>
          </a:p>
          <a:p>
            <a:r>
              <a:rPr lang="en-US" sz="2200" dirty="0"/>
              <a:t>Unable to demonstrate any statistical association between response and biomarkers</a:t>
            </a:r>
          </a:p>
          <a:p>
            <a:endParaRPr lang="en-US" sz="2200" dirty="0"/>
          </a:p>
          <a:p>
            <a:r>
              <a:rPr lang="en-US" sz="2200" dirty="0"/>
              <a:t>Subsequent phase III trials demonstrated efficacy of daily dosing schedule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442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Phase II Trial Design: </a:t>
            </a:r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Experimental Arm Compared to Standard of Care (Screening Design)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303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619472"/>
          </a:xfrm>
        </p:spPr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Screening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62" y="900851"/>
            <a:ext cx="8496944" cy="4104456"/>
          </a:xfrm>
        </p:spPr>
        <p:txBody>
          <a:bodyPr/>
          <a:lstStyle/>
          <a:p>
            <a:r>
              <a:rPr lang="en-CA" sz="2200" dirty="0"/>
              <a:t>Non definitive comparison of one or more experimental regimes against the standard of care treatment</a:t>
            </a:r>
          </a:p>
          <a:p>
            <a:r>
              <a:rPr lang="en-CA" sz="2200" dirty="0"/>
              <a:t>Uses an intermediate endpoint such as RR or PFS</a:t>
            </a:r>
          </a:p>
          <a:p>
            <a:r>
              <a:rPr lang="en-CA" sz="2200" dirty="0"/>
              <a:t>Relaxed Type I error rates and  targets a promising level of experimental agent activity (i.e. HR)</a:t>
            </a:r>
          </a:p>
          <a:p>
            <a:r>
              <a:rPr lang="en-CA" sz="2200" dirty="0"/>
              <a:t> Not a substitute for a randomized phase III trial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356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042" y="3305176"/>
            <a:ext cx="5829300" cy="102155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</a:t>
            </a:r>
            <a:b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350" dirty="0">
                <a:solidFill>
                  <a:srgbClr val="000000"/>
                </a:solidFill>
              </a:rPr>
              <a:t>EIGL et al, </a:t>
            </a:r>
            <a:r>
              <a:rPr lang="en-US" sz="1350" dirty="0" err="1">
                <a:solidFill>
                  <a:srgbClr val="000000"/>
                </a:solidFill>
              </a:rPr>
              <a:t>oncotarget</a:t>
            </a:r>
            <a:r>
              <a:rPr lang="en-US" sz="1350" dirty="0">
                <a:solidFill>
                  <a:srgbClr val="000000"/>
                </a:solidFill>
              </a:rPr>
              <a:t> 2018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0460" y="1362074"/>
            <a:ext cx="6230540" cy="1133476"/>
          </a:xfrm>
        </p:spPr>
        <p:txBody>
          <a:bodyPr>
            <a:noAutofit/>
          </a:bodyPr>
          <a:lstStyle/>
          <a:p>
            <a:pPr algn="ctr"/>
            <a:r>
              <a:rPr lang="en-CA" sz="33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Pelareorep</a:t>
            </a:r>
            <a:r>
              <a:rPr lang="en-CA" sz="3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CA" sz="33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Reolysin</a:t>
            </a:r>
            <a:r>
              <a:rPr lang="en-CA" sz="3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Docetaxel in Metastatic Castration Resistant Prostate Cancer</a:t>
            </a:r>
          </a:p>
          <a:p>
            <a:pPr algn="ctr"/>
            <a:r>
              <a:rPr lang="en-CA" sz="3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(NCT 01619813)</a:t>
            </a:r>
            <a:endParaRPr lang="en-US" sz="33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9687697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03585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28700"/>
            <a:ext cx="7467600" cy="3371849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450"/>
              </a:spcBef>
              <a:buNone/>
            </a:pPr>
            <a:r>
              <a:rPr lang="en-US" sz="2600" dirty="0"/>
              <a:t>Castration Resistant Prostate Cancer</a:t>
            </a:r>
          </a:p>
          <a:p>
            <a:pPr marL="342900" indent="-342900">
              <a:spcBef>
                <a:spcPts val="450"/>
              </a:spcBef>
              <a:spcAft>
                <a:spcPts val="450"/>
              </a:spcAft>
            </a:pPr>
            <a:r>
              <a:rPr lang="en-US" sz="2300" dirty="0"/>
              <a:t>Second leading cause of cancer death in men</a:t>
            </a:r>
          </a:p>
          <a:p>
            <a:pPr marL="342900" indent="-342900">
              <a:spcBef>
                <a:spcPts val="450"/>
              </a:spcBef>
              <a:spcAft>
                <a:spcPts val="450"/>
              </a:spcAft>
            </a:pPr>
            <a:r>
              <a:rPr lang="en-US" sz="2300" dirty="0"/>
              <a:t>Docetaxel effective but has modest benefit  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600" dirty="0" err="1"/>
              <a:t>Pelareorep</a:t>
            </a:r>
            <a:r>
              <a:rPr lang="en-US" sz="2600" dirty="0"/>
              <a:t> – Oncolytic virus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sz="2300" dirty="0"/>
              <a:t>Preferentially infect and exhibit cytotoxic effects in human cancer cells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May potentiate anti tumour immune responses 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Preclinical data demonstrated activity against prostate cancer cell lines and xenografts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Synergism with </a:t>
            </a:r>
            <a:r>
              <a:rPr lang="en-CA" sz="2300" dirty="0" err="1"/>
              <a:t>taxanes</a:t>
            </a:r>
            <a:endParaRPr lang="en-CA" sz="2300" dirty="0"/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Phase I trial in combination with docetaxel showed activity and tolerability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03111600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628775" y="147090"/>
            <a:ext cx="6172200" cy="720329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84182" y="1203096"/>
            <a:ext cx="6616818" cy="2571751"/>
            <a:chOff x="686493" y="1604128"/>
            <a:chExt cx="8587490" cy="3429001"/>
          </a:xfrm>
        </p:grpSpPr>
        <p:sp>
          <p:nvSpPr>
            <p:cNvPr id="356358" name="Text Box 1030"/>
            <p:cNvSpPr txBox="1">
              <a:spLocks noChangeArrowheads="1"/>
            </p:cNvSpPr>
            <p:nvPr/>
          </p:nvSpPr>
          <p:spPr bwMode="auto">
            <a:xfrm>
              <a:off x="686493" y="1608700"/>
              <a:ext cx="1755875" cy="34198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dirty="0"/>
                <a:t>Metastatic </a:t>
              </a:r>
            </a:p>
            <a:p>
              <a:r>
                <a:rPr lang="en-US" altLang="en-US" sz="1800" dirty="0"/>
                <a:t>Castration </a:t>
              </a:r>
            </a:p>
            <a:p>
              <a:r>
                <a:rPr lang="en-US" altLang="en-US" sz="1800" dirty="0"/>
                <a:t>Resistant </a:t>
              </a:r>
            </a:p>
            <a:p>
              <a:r>
                <a:rPr lang="en-US" altLang="en-US" sz="1800" dirty="0"/>
                <a:t>Prostate Cancer</a:t>
              </a:r>
            </a:p>
          </p:txBody>
        </p:sp>
        <p:sp>
          <p:nvSpPr>
            <p:cNvPr id="356367" name="AutoShape 1039"/>
            <p:cNvSpPr>
              <a:spLocks noChangeArrowheads="1"/>
            </p:cNvSpPr>
            <p:nvPr/>
          </p:nvSpPr>
          <p:spPr bwMode="auto">
            <a:xfrm rot="5351128">
              <a:off x="2485291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1" name="AutoShape 1053"/>
            <p:cNvSpPr>
              <a:spLocks noChangeArrowheads="1"/>
            </p:cNvSpPr>
            <p:nvPr/>
          </p:nvSpPr>
          <p:spPr bwMode="auto">
            <a:xfrm rot="5351128">
              <a:off x="3296199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3" name="AutoShape 1055"/>
            <p:cNvSpPr>
              <a:spLocks noChangeArrowheads="1"/>
            </p:cNvSpPr>
            <p:nvPr/>
          </p:nvSpPr>
          <p:spPr bwMode="auto">
            <a:xfrm rot="5351128">
              <a:off x="6906419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404" name="Rectangle 1076"/>
            <p:cNvSpPr>
              <a:spLocks noChangeArrowheads="1"/>
            </p:cNvSpPr>
            <p:nvPr/>
          </p:nvSpPr>
          <p:spPr bwMode="auto">
            <a:xfrm>
              <a:off x="7162801" y="2819400"/>
              <a:ext cx="2111182" cy="11176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Progression Status at 12 weeks</a:t>
              </a:r>
            </a:p>
          </p:txBody>
        </p:sp>
        <p:sp>
          <p:nvSpPr>
            <p:cNvPr id="356409" name="Text Box 1081"/>
            <p:cNvSpPr txBox="1">
              <a:spLocks noChangeArrowheads="1"/>
            </p:cNvSpPr>
            <p:nvPr/>
          </p:nvSpPr>
          <p:spPr bwMode="auto">
            <a:xfrm>
              <a:off x="3581400" y="3432929"/>
              <a:ext cx="3200400" cy="1600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dirty="0"/>
                <a:t> </a:t>
              </a:r>
            </a:p>
            <a:p>
              <a:r>
                <a:rPr lang="en-US" altLang="en-US" sz="1800" dirty="0"/>
                <a:t> </a:t>
              </a:r>
            </a:p>
          </p:txBody>
        </p:sp>
        <p:sp>
          <p:nvSpPr>
            <p:cNvPr id="19" name="Text Box 1081"/>
            <p:cNvSpPr txBox="1">
              <a:spLocks noChangeArrowheads="1"/>
            </p:cNvSpPr>
            <p:nvPr/>
          </p:nvSpPr>
          <p:spPr bwMode="auto">
            <a:xfrm>
              <a:off x="3581400" y="1604128"/>
              <a:ext cx="3432969" cy="1600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400" b="1" dirty="0"/>
                <a:t>Arm A</a:t>
              </a:r>
            </a:p>
            <a:p>
              <a:r>
                <a:rPr lang="en-US" altLang="en-US" sz="1400" dirty="0"/>
                <a:t>Docetaxel 75 mg IV d1</a:t>
              </a:r>
            </a:p>
            <a:p>
              <a:r>
                <a:rPr lang="en-US" altLang="en-US" sz="1400" dirty="0"/>
                <a:t>Prednisone 5 mg </a:t>
              </a:r>
              <a:r>
                <a:rPr lang="en-US" altLang="en-US" sz="1400" dirty="0" err="1"/>
                <a:t>po</a:t>
              </a:r>
              <a:r>
                <a:rPr lang="en-US" altLang="en-US" sz="1400" dirty="0"/>
                <a:t> bid</a:t>
              </a:r>
            </a:p>
            <a:p>
              <a:r>
                <a:rPr lang="en-US" altLang="en-US" sz="1400" dirty="0" err="1"/>
                <a:t>Pelareorep</a:t>
              </a:r>
              <a:r>
                <a:rPr lang="en-US" altLang="en-US" sz="1400" dirty="0"/>
                <a:t> </a:t>
              </a:r>
              <a:r>
                <a:rPr lang="en-CA" sz="1400" dirty="0"/>
                <a:t>3×10</a:t>
              </a:r>
              <a:r>
                <a:rPr lang="en-CA" sz="1400" baseline="30000" dirty="0"/>
                <a:t>10</a:t>
              </a:r>
              <a:r>
                <a:rPr lang="en-CA" sz="1400" dirty="0"/>
                <a:t> TCID</a:t>
              </a:r>
              <a:r>
                <a:rPr lang="en-CA" sz="1400" baseline="-25000" dirty="0"/>
                <a:t>50</a:t>
              </a:r>
              <a:r>
                <a:rPr lang="en-CA" sz="1400" dirty="0"/>
                <a:t>IV d1-5 </a:t>
              </a:r>
              <a:endParaRPr lang="en-US" altLang="en-US" sz="1400" dirty="0"/>
            </a:p>
          </p:txBody>
        </p:sp>
        <p:sp>
          <p:nvSpPr>
            <p:cNvPr id="22" name="Text Box 1031"/>
            <p:cNvSpPr txBox="1">
              <a:spLocks noChangeArrowheads="1"/>
            </p:cNvSpPr>
            <p:nvPr/>
          </p:nvSpPr>
          <p:spPr bwMode="auto">
            <a:xfrm>
              <a:off x="2747169" y="1610492"/>
              <a:ext cx="457200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altLang="en-US" sz="1800" b="1" dirty="0"/>
                <a:t>R A N DOM I  Z E</a:t>
              </a:r>
            </a:p>
          </p:txBody>
        </p:sp>
      </p:grpSp>
      <p:sp>
        <p:nvSpPr>
          <p:cNvPr id="14" name="Text Box 1078"/>
          <p:cNvSpPr txBox="1">
            <a:spLocks noChangeArrowheads="1"/>
          </p:cNvSpPr>
          <p:nvPr/>
        </p:nvSpPr>
        <p:spPr bwMode="auto">
          <a:xfrm>
            <a:off x="3429000" y="4000501"/>
            <a:ext cx="2571750" cy="562943"/>
          </a:xfrm>
          <a:prstGeom prst="rect">
            <a:avLst/>
          </a:prstGeom>
          <a:noFill/>
          <a:ln w="38100">
            <a:noFill/>
          </a:ln>
          <a:effectLst/>
        </p:spPr>
        <p:txBody>
          <a:bodyPr anchor="ctr">
            <a:noAutofit/>
          </a:bodyPr>
          <a:lstStyle>
            <a:defPPr>
              <a:defRPr lang="en-CA"/>
            </a:defPPr>
            <a:lvl1pPr>
              <a:spcBef>
                <a:spcPts val="0"/>
              </a:spcBef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 algn="ctr"/>
            <a:r>
              <a:rPr lang="en-US" altLang="en-US" sz="1800" dirty="0"/>
              <a:t>N = 80</a:t>
            </a:r>
            <a:endParaRPr lang="en-US" sz="1350" dirty="0"/>
          </a:p>
        </p:txBody>
      </p:sp>
      <p:sp>
        <p:nvSpPr>
          <p:cNvPr id="2" name="Rectangle 1"/>
          <p:cNvSpPr/>
          <p:nvPr/>
        </p:nvSpPr>
        <p:spPr>
          <a:xfrm>
            <a:off x="3581400" y="2747486"/>
            <a:ext cx="2895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Arm B</a:t>
            </a:r>
          </a:p>
          <a:p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Docetaxel 75 mg IV d1</a:t>
            </a:r>
          </a:p>
          <a:p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Prednisone 5 mg </a:t>
            </a:r>
            <a:r>
              <a:rPr lang="en-US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bid</a:t>
            </a:r>
          </a:p>
        </p:txBody>
      </p:sp>
    </p:spTree>
    <p:extLst>
      <p:ext uri="{BB962C8B-B14F-4D97-AF65-F5344CB8AC3E}">
        <p14:creationId xmlns:p14="http://schemas.microsoft.com/office/powerpoint/2010/main" val="30982520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0860"/>
            <a:ext cx="601980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 Endpoints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5350"/>
            <a:ext cx="8458200" cy="3886200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Primary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Lack of Progressive Disease (LPD) at 12 weeks 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Secondary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Tolerability and toxicity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Objective Response Rate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PSA change rate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Overall Survival 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CTC counts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Prognostic/predictive biomarkers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endParaRPr lang="en-US" sz="1800" dirty="0"/>
          </a:p>
          <a:p>
            <a:pPr>
              <a:spcBef>
                <a:spcPts val="450"/>
              </a:spcBef>
              <a:spcAft>
                <a:spcPts val="450"/>
              </a:spcAf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041756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8001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 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350"/>
            <a:ext cx="7067550" cy="3231356"/>
          </a:xfrm>
        </p:spPr>
        <p:txBody>
          <a:bodyPr>
            <a:normAutofit/>
          </a:bodyPr>
          <a:lstStyle/>
          <a:p>
            <a:pPr marL="0" lvl="1" indent="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CA" sz="2200" dirty="0"/>
              <a:t>40 patients treated by </a:t>
            </a:r>
            <a:r>
              <a:rPr lang="en-CA" sz="2200" dirty="0" err="1"/>
              <a:t>pelareorep</a:t>
            </a:r>
            <a:r>
              <a:rPr lang="en-CA" sz="2200" dirty="0"/>
              <a:t> plus docetaxel and prednisone:</a:t>
            </a:r>
          </a:p>
          <a:p>
            <a:pPr marL="567436" lvl="2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CA" sz="2000" dirty="0"/>
              <a:t>H0 12 week Lack of PD (LPD) rate &lt; 30%  vs HA 12 week LPD rate  &gt; 50%</a:t>
            </a:r>
          </a:p>
          <a:p>
            <a:pPr marL="0" indent="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CA" sz="2200" dirty="0"/>
              <a:t>With a total sample size of 80</a:t>
            </a:r>
          </a:p>
          <a:p>
            <a:pPr marL="567436" lvl="2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CA" sz="2000" dirty="0"/>
              <a:t>90% power to detect difference  between arms in 12 week LPD rate  from 20 to 50% with two-sided alpha 0.1</a:t>
            </a:r>
            <a:endParaRPr lang="en-US" sz="2000" dirty="0"/>
          </a:p>
          <a:p>
            <a:pPr marL="567436" lvl="2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CA" sz="2000" dirty="0"/>
              <a:t>58% power to detect a difference between arms  in 12-week LPD rate from 30 to 50% with two-sided alpha 0.1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9247733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 Study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1800" dirty="0"/>
              <a:t>12-week LPD rate was 61% (Arm A experimental) and 52.4% (Arm B control) p=0.51</a:t>
            </a:r>
          </a:p>
          <a:p>
            <a:r>
              <a:rPr lang="en-CA" sz="1800" dirty="0"/>
              <a:t>Response rates: 26.7% (Arm A) and 40% (Arm B); adjusted OR 0.53; 95% CI 0.12 to 2.38, p=0.41 </a:t>
            </a:r>
          </a:p>
          <a:p>
            <a:r>
              <a:rPr lang="en-CA" sz="1800" dirty="0"/>
              <a:t> Overall survival: HR 1.83 (95%CI 0.96-3.52, p=0.06) (no benefit)</a:t>
            </a:r>
          </a:p>
          <a:p>
            <a:endParaRPr lang="en-CA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58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299" y="2022476"/>
            <a:ext cx="3914657" cy="3140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44662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0955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1"/>
            <a:ext cx="8305800" cy="1600199"/>
          </a:xfrm>
        </p:spPr>
        <p:txBody>
          <a:bodyPr>
            <a:normAutofit/>
          </a:bodyPr>
          <a:lstStyle/>
          <a:p>
            <a:r>
              <a:rPr lang="en-US" sz="2200" dirty="0"/>
              <a:t>Combination of </a:t>
            </a:r>
            <a:r>
              <a:rPr lang="en-CA" sz="2200" dirty="0" err="1"/>
              <a:t>pelareorep</a:t>
            </a:r>
            <a:r>
              <a:rPr lang="en-CA" sz="2200" dirty="0"/>
              <a:t> with docetaxel was tolerable with comparable LPD in both arms but response and survival were inferior and so this combination does not merit further study </a:t>
            </a:r>
          </a:p>
          <a:p>
            <a:endParaRPr lang="en-CA" sz="2200" dirty="0"/>
          </a:p>
          <a:p>
            <a:endParaRPr lang="en-CA" sz="2200" dirty="0"/>
          </a:p>
          <a:p>
            <a:endParaRPr lang="en-CA" sz="2200" dirty="0"/>
          </a:p>
          <a:p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83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 Trial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57251"/>
            <a:ext cx="7048822" cy="374570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CA" sz="2200" dirty="0"/>
              <a:t>Multiple designs available</a:t>
            </a:r>
          </a:p>
          <a:p>
            <a:pPr>
              <a:lnSpc>
                <a:spcPct val="120000"/>
              </a:lnSpc>
            </a:pPr>
            <a:r>
              <a:rPr lang="en-CA" sz="2200" dirty="0"/>
              <a:t>Variations based on </a:t>
            </a:r>
          </a:p>
          <a:p>
            <a:pPr lvl="2">
              <a:lnSpc>
                <a:spcPct val="120000"/>
              </a:lnSpc>
            </a:pPr>
            <a:r>
              <a:rPr lang="en-CA" sz="2000" dirty="0"/>
              <a:t>specific stage of development of the therapeutic intervention</a:t>
            </a:r>
          </a:p>
          <a:p>
            <a:pPr lvl="2">
              <a:lnSpc>
                <a:spcPct val="120000"/>
              </a:lnSpc>
            </a:pPr>
            <a:r>
              <a:rPr lang="en-CA" sz="2000" dirty="0"/>
              <a:t>how the results will inform continued therapeutic development</a:t>
            </a:r>
          </a:p>
        </p:txBody>
      </p:sp>
    </p:spTree>
    <p:extLst>
      <p:ext uri="{BB962C8B-B14F-4D97-AF65-F5344CB8AC3E}">
        <p14:creationId xmlns:p14="http://schemas.microsoft.com/office/powerpoint/2010/main" val="59394964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Can we improve the efficiency of </a:t>
            </a:r>
            <a:r>
              <a:rPr kumimoji="0" lang="en-US" sz="33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th</a:t>
            </a:r>
            <a:r>
              <a:rPr lang="en-US" b="1" dirty="0">
                <a:solidFill>
                  <a:srgbClr val="000000"/>
                </a:solidFill>
              </a:rPr>
              <a:t>e randomized, comparative phase II (Screening) design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9902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0000"/>
                </a:solidFill>
              </a:rPr>
              <a:t>Randomized Phase II/III Trial Design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35630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042" y="3305176"/>
            <a:ext cx="5829300" cy="1021556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1350" dirty="0">
                <a:solidFill>
                  <a:srgbClr val="000000"/>
                </a:solidFill>
                <a:cs typeface="Calibri" panose="020F0502020204030204" pitchFamily="34" charset="0"/>
              </a:rPr>
              <a:t>Douillard  et al, LUNG </a:t>
            </a:r>
            <a:r>
              <a:rPr lang="en-US" sz="1350" dirty="0" err="1">
                <a:solidFill>
                  <a:srgbClr val="000000"/>
                </a:solidFill>
                <a:cs typeface="Calibri" panose="020F0502020204030204" pitchFamily="34" charset="0"/>
              </a:rPr>
              <a:t>CAn</a:t>
            </a:r>
            <a:r>
              <a:rPr lang="en-US" sz="1350" dirty="0">
                <a:solidFill>
                  <a:srgbClr val="000000"/>
                </a:solidFill>
                <a:cs typeface="Calibri" panose="020F0502020204030204" pitchFamily="34" charset="0"/>
              </a:rPr>
              <a:t>  </a:t>
            </a:r>
            <a:r>
              <a:rPr lang="en-US" sz="1350" dirty="0">
                <a:solidFill>
                  <a:srgbClr val="000000"/>
                </a:solidFill>
              </a:rPr>
              <a:t>2004</a:t>
            </a:r>
            <a:br>
              <a:rPr lang="en-US" sz="1350" dirty="0">
                <a:solidFill>
                  <a:srgbClr val="000000"/>
                </a:solidFill>
              </a:rPr>
            </a:br>
            <a:r>
              <a:rPr lang="en-US" sz="1350" dirty="0" err="1">
                <a:solidFill>
                  <a:srgbClr val="000000"/>
                </a:solidFill>
              </a:rPr>
              <a:t>leighl</a:t>
            </a:r>
            <a:r>
              <a:rPr lang="en-US" sz="1350" dirty="0">
                <a:solidFill>
                  <a:srgbClr val="000000"/>
                </a:solidFill>
              </a:rPr>
              <a:t> et al, J Clin Oncol 2005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971550"/>
            <a:ext cx="6230540" cy="2209800"/>
          </a:xfrm>
        </p:spPr>
        <p:txBody>
          <a:bodyPr>
            <a:noAutofit/>
          </a:bodyPr>
          <a:lstStyle/>
          <a:p>
            <a:pPr algn="l"/>
            <a:endParaRPr lang="fr-F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CA" sz="1800" b="1" i="0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CA" sz="2400" b="1" i="0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A PHASE II/III DOUBLE BLIND RANDOMIZED TRIAL OF BMS-27529l VS. PLACEBO IN PATIENTS RECEIVING PACLITAXEL/CARBOPLATIN CHEMOTHERAPY FOR THE TREATMENT OF ADVANCED OR METASTATIC NON-SMALL CELL LUNG CANCER </a:t>
            </a:r>
          </a:p>
          <a:p>
            <a:pPr algn="ctr"/>
            <a:r>
              <a:rPr lang="en-CA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Calibri" panose="020F0502020204030204" pitchFamily="34" charset="0"/>
              </a:rPr>
              <a:t>(NCT 00006229)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08662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03585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28700"/>
            <a:ext cx="8153400" cy="3371849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300" dirty="0"/>
              <a:t>Advanced/ metastatic non small cell lung cancer</a:t>
            </a:r>
          </a:p>
          <a:p>
            <a:pPr marL="338836" lvl="1" indent="-342900">
              <a:spcBef>
                <a:spcPts val="450"/>
              </a:spcBef>
              <a:spcAft>
                <a:spcPts val="450"/>
              </a:spcAft>
            </a:pPr>
            <a:r>
              <a:rPr lang="en-US" sz="2300" dirty="0"/>
              <a:t>Leading cause of cancer death in men</a:t>
            </a:r>
          </a:p>
          <a:p>
            <a:pPr marL="342900" indent="-342900">
              <a:spcBef>
                <a:spcPts val="450"/>
              </a:spcBef>
              <a:spcAft>
                <a:spcPts val="450"/>
              </a:spcAft>
            </a:pPr>
            <a:r>
              <a:rPr lang="en-US" sz="2300" dirty="0"/>
              <a:t>Platinum based chemotherapy – a treatment option   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300" dirty="0"/>
              <a:t>BMS 275271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Orally bioavailable inhibitor of matrix metalloproteinases which appear to be important in tumour growth and spread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Preclinical data demonstrated antiproliferative activity in several animal models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May improve outcomes when combined with chemotherapy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71542792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406" name="Text Box 1078"/>
          <p:cNvSpPr txBox="1">
            <a:spLocks noChangeArrowheads="1"/>
          </p:cNvSpPr>
          <p:nvPr/>
        </p:nvSpPr>
        <p:spPr bwMode="auto">
          <a:xfrm>
            <a:off x="3143250" y="4000501"/>
            <a:ext cx="2571750" cy="562943"/>
          </a:xfrm>
          <a:prstGeom prst="rect">
            <a:avLst/>
          </a:prstGeom>
          <a:noFill/>
          <a:ln w="38100">
            <a:noFill/>
          </a:ln>
          <a:effectLst/>
        </p:spPr>
        <p:txBody>
          <a:bodyPr anchor="ctr">
            <a:noAutofit/>
          </a:bodyPr>
          <a:lstStyle>
            <a:defPPr>
              <a:defRPr lang="en-CA"/>
            </a:defPPr>
            <a:lvl1pPr>
              <a:spcBef>
                <a:spcPts val="0"/>
              </a:spcBef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 algn="ctr"/>
            <a:endParaRPr lang="en-US" altLang="en-US" sz="1800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761644" y="85494"/>
            <a:ext cx="6172200" cy="720329"/>
          </a:xfrm>
        </p:spPr>
        <p:txBody>
          <a:bodyPr>
            <a:normAutofit/>
          </a:bodyPr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05356" y="1285874"/>
            <a:ext cx="7171843" cy="2568321"/>
            <a:chOff x="686493" y="1604128"/>
            <a:chExt cx="8062037" cy="3424428"/>
          </a:xfrm>
        </p:grpSpPr>
        <p:sp>
          <p:nvSpPr>
            <p:cNvPr id="356358" name="Text Box 1030"/>
            <p:cNvSpPr txBox="1">
              <a:spLocks noChangeArrowheads="1"/>
            </p:cNvSpPr>
            <p:nvPr/>
          </p:nvSpPr>
          <p:spPr bwMode="auto">
            <a:xfrm>
              <a:off x="686493" y="1608700"/>
              <a:ext cx="1755875" cy="34198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600" dirty="0"/>
                <a:t>Stage IIIB/IV NSCLC </a:t>
              </a:r>
            </a:p>
            <a:p>
              <a:endParaRPr lang="en-US" altLang="en-US" sz="1600" dirty="0"/>
            </a:p>
            <a:p>
              <a:r>
                <a:rPr lang="en-US" altLang="en-US" sz="1600" dirty="0" err="1"/>
                <a:t>Strat</a:t>
              </a:r>
              <a:r>
                <a:rPr lang="en-US" altLang="en-US" sz="1600" dirty="0"/>
                <a:t> factors:</a:t>
              </a:r>
            </a:p>
            <a:p>
              <a:r>
                <a:rPr lang="en-US" altLang="en-US" sz="1600" dirty="0"/>
                <a:t>Stage IIIB vs IV</a:t>
              </a:r>
            </a:p>
            <a:p>
              <a:r>
                <a:rPr lang="en-US" altLang="en-US" sz="1600" dirty="0"/>
                <a:t>ECOG 0,1 vs 2</a:t>
              </a:r>
            </a:p>
          </p:txBody>
        </p:sp>
        <p:sp>
          <p:nvSpPr>
            <p:cNvPr id="356367" name="AutoShape 1039"/>
            <p:cNvSpPr>
              <a:spLocks noChangeArrowheads="1"/>
            </p:cNvSpPr>
            <p:nvPr/>
          </p:nvSpPr>
          <p:spPr bwMode="auto">
            <a:xfrm rot="5351128">
              <a:off x="2485291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1" name="AutoShape 1053"/>
            <p:cNvSpPr>
              <a:spLocks noChangeArrowheads="1"/>
            </p:cNvSpPr>
            <p:nvPr/>
          </p:nvSpPr>
          <p:spPr bwMode="auto">
            <a:xfrm rot="5351128">
              <a:off x="3296199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3" name="AutoShape 1055"/>
            <p:cNvSpPr>
              <a:spLocks noChangeArrowheads="1"/>
            </p:cNvSpPr>
            <p:nvPr/>
          </p:nvSpPr>
          <p:spPr bwMode="auto">
            <a:xfrm rot="5351128">
              <a:off x="7274396" y="320572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404" name="Rectangle 1076"/>
            <p:cNvSpPr>
              <a:spLocks noChangeArrowheads="1"/>
            </p:cNvSpPr>
            <p:nvPr/>
          </p:nvSpPr>
          <p:spPr bwMode="auto">
            <a:xfrm>
              <a:off x="7624807" y="2894032"/>
              <a:ext cx="1123723" cy="83099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/>
            <a:p>
              <a:pPr algn="ctr"/>
              <a:r>
                <a:rPr lang="en-US" altLang="en-US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Survival</a:t>
              </a:r>
            </a:p>
          </p:txBody>
        </p:sp>
        <p:sp>
          <p:nvSpPr>
            <p:cNvPr id="19" name="Text Box 1081"/>
            <p:cNvSpPr txBox="1">
              <a:spLocks noChangeArrowheads="1"/>
            </p:cNvSpPr>
            <p:nvPr/>
          </p:nvSpPr>
          <p:spPr bwMode="auto">
            <a:xfrm>
              <a:off x="3581400" y="1604128"/>
              <a:ext cx="3623697" cy="1600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sz="1600" dirty="0"/>
                <a:t>Arm A</a:t>
              </a:r>
            </a:p>
            <a:p>
              <a:pPr algn="ctr"/>
              <a:r>
                <a:rPr lang="en-US" sz="1600" dirty="0"/>
                <a:t>BMS275271 </a:t>
              </a:r>
              <a:r>
                <a:rPr lang="en-US" altLang="en-US" sz="1600" dirty="0"/>
                <a:t>daily </a:t>
              </a:r>
            </a:p>
            <a:p>
              <a:pPr algn="ctr"/>
              <a:r>
                <a:rPr lang="en-US" altLang="en-US" sz="1600" dirty="0"/>
                <a:t>+ </a:t>
              </a:r>
              <a:br>
                <a:rPr lang="en-US" altLang="en-US" sz="1600" dirty="0"/>
              </a:br>
              <a:r>
                <a:rPr lang="en-US" altLang="en-US" sz="1600" dirty="0"/>
                <a:t>paclitaxel/carboplatin q21 days</a:t>
              </a:r>
            </a:p>
          </p:txBody>
        </p:sp>
        <p:sp>
          <p:nvSpPr>
            <p:cNvPr id="22" name="Text Box 1031"/>
            <p:cNvSpPr txBox="1">
              <a:spLocks noChangeArrowheads="1"/>
            </p:cNvSpPr>
            <p:nvPr/>
          </p:nvSpPr>
          <p:spPr bwMode="auto">
            <a:xfrm>
              <a:off x="2747169" y="1610492"/>
              <a:ext cx="457200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altLang="en-US" sz="1800" b="1" dirty="0"/>
                <a:t>R A N DOM I  Z E</a:t>
              </a:r>
            </a:p>
          </p:txBody>
        </p:sp>
      </p:grpSp>
      <p:sp>
        <p:nvSpPr>
          <p:cNvPr id="14" name="Text Box 1081">
            <a:extLst>
              <a:ext uri="{FF2B5EF4-FFF2-40B4-BE49-F238E27FC236}">
                <a16:creationId xmlns:a16="http://schemas.microsoft.com/office/drawing/2014/main" id="{FD7DA6CA-1A5D-5AB5-A0AE-B7E63D43F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024" y="2667000"/>
            <a:ext cx="3223576" cy="1200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  <a:effectLst/>
        </p:spPr>
        <p:txBody>
          <a:bodyPr anchor="ctr">
            <a:noAutofit/>
          </a:bodyPr>
          <a:lstStyle>
            <a:defPPr>
              <a:defRPr lang="en-CA"/>
            </a:defPPr>
            <a:lvl1pPr>
              <a:spcBef>
                <a:spcPts val="0"/>
              </a:spcBef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 algn="ctr"/>
            <a:r>
              <a:rPr lang="en-US" altLang="en-US" sz="1600" dirty="0"/>
              <a:t>Arm B</a:t>
            </a:r>
          </a:p>
          <a:p>
            <a:pPr algn="ctr"/>
            <a:r>
              <a:rPr lang="en-US" altLang="en-US" sz="1600" dirty="0"/>
              <a:t>Placebo</a:t>
            </a:r>
          </a:p>
          <a:p>
            <a:pPr algn="ctr"/>
            <a:r>
              <a:rPr lang="en-US" altLang="en-US" sz="1600" dirty="0"/>
              <a:t>+ </a:t>
            </a:r>
            <a:br>
              <a:rPr lang="en-US" altLang="en-US" sz="1600" dirty="0"/>
            </a:br>
            <a:r>
              <a:rPr lang="en-US" altLang="en-US" sz="1600" dirty="0"/>
              <a:t>paclitaxel/carboplatin q21 days</a:t>
            </a:r>
          </a:p>
        </p:txBody>
      </p:sp>
    </p:spTree>
    <p:extLst>
      <p:ext uri="{BB962C8B-B14F-4D97-AF65-F5344CB8AC3E}">
        <p14:creationId xmlns:p14="http://schemas.microsoft.com/office/powerpoint/2010/main" val="18053095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133350"/>
            <a:ext cx="5667375" cy="914400"/>
          </a:xfrm>
        </p:spPr>
        <p:txBody>
          <a:bodyPr/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Phase II Trial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283494"/>
            <a:ext cx="8058150" cy="3574256"/>
          </a:xfrm>
        </p:spPr>
        <p:txBody>
          <a:bodyPr>
            <a:noAutofit/>
          </a:bodyPr>
          <a:lstStyle/>
          <a:p>
            <a:r>
              <a:rPr lang="en-CA" sz="21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To evaluate the incidence of grade 2 or higher drug related arthritis, arthralgia and/or myalgia in each arm </a:t>
            </a:r>
          </a:p>
          <a:p>
            <a:r>
              <a:rPr lang="en-CA" sz="21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To estimate the objective tumour response rate in each arm </a:t>
            </a:r>
          </a:p>
          <a:p>
            <a:r>
              <a:rPr lang="en-CA" sz="21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To evaluate the nature, severity, and frequency of toxicities</a:t>
            </a:r>
            <a:endParaRPr lang="en-US" sz="2100" dirty="0">
              <a:cs typeface="Calibri" panose="020F0502020204030204" pitchFamily="34" charset="0"/>
            </a:endParaRPr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sz="2100" dirty="0"/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857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33350"/>
            <a:ext cx="5543550" cy="9906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Phase III Trial Endpoint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305800" cy="3574256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1800" dirty="0">
                <a:cs typeface="Calibri" panose="020F0502020204030204" pitchFamily="34" charset="0"/>
              </a:rPr>
              <a:t>Primary</a:t>
            </a:r>
            <a:endParaRPr lang="fr-FR" sz="1800" b="0" i="0" u="none" strike="noStrike" baseline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algn="just"/>
            <a:r>
              <a:rPr lang="en-CA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Overall survival (OS)</a:t>
            </a:r>
          </a:p>
          <a:p>
            <a:pPr marL="0" indent="0" algn="just">
              <a:buNone/>
            </a:pPr>
            <a:r>
              <a:rPr lang="en-CA" sz="1800" dirty="0">
                <a:solidFill>
                  <a:srgbClr val="000000"/>
                </a:solidFill>
                <a:cs typeface="Calibri" panose="020F0502020204030204" pitchFamily="34" charset="0"/>
              </a:rPr>
              <a:t>Secondary</a:t>
            </a:r>
            <a:endParaRPr lang="en-CA" sz="1800" b="0" i="0" u="none" strike="noStrike" baseline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P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rogression-Free 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S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urvival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Response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 Rates/ Time to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R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esponse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, 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Response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 Duration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Toxicities</a:t>
            </a:r>
            <a:endParaRPr lang="fr-FR" sz="18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Quality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 of Life/ 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Economics</a:t>
            </a:r>
            <a:endParaRPr lang="fr-FR" sz="18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Biological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Correlative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s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 –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correlation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 of tissue MMP,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circulating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MMPs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with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outcomes</a:t>
            </a:r>
            <a:endParaRPr lang="en-US" sz="1800" dirty="0">
              <a:cs typeface="Calibri" panose="020F0502020204030204" pitchFamily="34" charset="0"/>
            </a:endParaRPr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sz="2200" dirty="0">
              <a:cs typeface="Calibri" panose="020F0502020204030204" pitchFamily="34" charset="0"/>
            </a:endParaRPr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728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8001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Trial 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350"/>
            <a:ext cx="8153400" cy="323135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CA" sz="2200" dirty="0"/>
              <a:t>Phase II</a:t>
            </a:r>
          </a:p>
          <a:p>
            <a:pPr marL="0" indent="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CA" sz="2200" dirty="0"/>
              <a:t>With a total sample size of 30 each arm</a:t>
            </a:r>
          </a:p>
          <a:p>
            <a:pPr marL="567436" lvl="2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CA" sz="2000" dirty="0"/>
              <a:t>Ha </a:t>
            </a:r>
            <a:r>
              <a:rPr lang="en-CA" sz="2000" u="sng" dirty="0"/>
              <a:t>&gt;</a:t>
            </a:r>
            <a:r>
              <a:rPr lang="en-CA" sz="2000" dirty="0"/>
              <a:t> 20%: &gt; 2 responses in the experimental arm</a:t>
            </a:r>
          </a:p>
          <a:p>
            <a:pPr marL="0" lvl="1" indent="-4064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CA" sz="2200" b="1" dirty="0"/>
              <a:t>AND</a:t>
            </a:r>
            <a:endParaRPr lang="fr-FR" sz="18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 algn="just"/>
            <a:r>
              <a:rPr lang="en-CA" sz="20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incidence of grade 2 or greater drug related arthritis, arthralgia and/or myalgia, a lower limit of the 95% confidence interval less than 50% </a:t>
            </a:r>
            <a:endParaRPr lang="en-CA" sz="2000" dirty="0">
              <a:cs typeface="Calibri" panose="020F0502020204030204" pitchFamily="34" charset="0"/>
            </a:endParaRPr>
          </a:p>
          <a:p>
            <a:pPr marL="453136" lvl="1" indent="-4572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endParaRPr lang="en-CA" sz="2000" dirty="0"/>
          </a:p>
          <a:p>
            <a:pPr marL="338836" lvl="1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endParaRPr lang="en-CA" sz="22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1224698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Trial Phase II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100" dirty="0"/>
              <a:t>Toxicity</a:t>
            </a:r>
          </a:p>
          <a:p>
            <a:pPr lvl="1"/>
            <a:r>
              <a:rPr lang="en-CA" sz="2100" dirty="0"/>
              <a:t>Grade </a:t>
            </a:r>
            <a:r>
              <a:rPr lang="en-CA" sz="2100" u="sng" dirty="0"/>
              <a:t>&gt;</a:t>
            </a:r>
            <a:r>
              <a:rPr lang="en-CA" sz="2100" dirty="0"/>
              <a:t> 2 drug related toxicities of interest</a:t>
            </a:r>
          </a:p>
          <a:p>
            <a:pPr lvl="2"/>
            <a:r>
              <a:rPr lang="en-CA" sz="1900" dirty="0"/>
              <a:t>BMS-275291: 31.5%, lower limit 95% CI = 17.6%</a:t>
            </a:r>
          </a:p>
          <a:p>
            <a:pPr lvl="1"/>
            <a:r>
              <a:rPr lang="en-CA" sz="2100" dirty="0"/>
              <a:t>Response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68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52C84C-7F03-C405-E75B-6EF137832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003305"/>
            <a:ext cx="4876800" cy="29306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672E85-4013-F0A4-5D35-58ED44DBD716}"/>
              </a:ext>
            </a:extLst>
          </p:cNvPr>
          <p:cNvSpPr txBox="1"/>
          <p:nvPr/>
        </p:nvSpPr>
        <p:spPr>
          <a:xfrm>
            <a:off x="4114800" y="209065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1C67C6-1E03-D2F9-63C3-669F0F9B385D}"/>
              </a:ext>
            </a:extLst>
          </p:cNvPr>
          <p:cNvSpPr txBox="1"/>
          <p:nvPr/>
        </p:nvSpPr>
        <p:spPr>
          <a:xfrm>
            <a:off x="3429000" y="15049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87163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1470"/>
            <a:ext cx="8668072" cy="411480"/>
          </a:xfrm>
        </p:spPr>
        <p:txBody>
          <a:bodyPr/>
          <a:lstStyle/>
          <a:p>
            <a:b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Trial Phase III Efficacy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672E85-4013-F0A4-5D35-58ED44DBD716}"/>
              </a:ext>
            </a:extLst>
          </p:cNvPr>
          <p:cNvSpPr txBox="1"/>
          <p:nvPr/>
        </p:nvSpPr>
        <p:spPr>
          <a:xfrm>
            <a:off x="4114800" y="209065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1C67C6-1E03-D2F9-63C3-669F0F9B385D}"/>
              </a:ext>
            </a:extLst>
          </p:cNvPr>
          <p:cNvSpPr txBox="1"/>
          <p:nvPr/>
        </p:nvSpPr>
        <p:spPr>
          <a:xfrm>
            <a:off x="3429000" y="15049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0786C7-2CC8-2365-1AA2-DB032B28CA3A}"/>
              </a:ext>
            </a:extLst>
          </p:cNvPr>
          <p:cNvSpPr txBox="1"/>
          <p:nvPr/>
        </p:nvSpPr>
        <p:spPr>
          <a:xfrm>
            <a:off x="5562600" y="249555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HR 1.09 (0.93-1.28) P=0.30</a:t>
            </a: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61FA4FDA-8B93-63D7-4AB0-F55A4A3B0B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849" y="971550"/>
            <a:ext cx="8680743" cy="33528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C40CF12-61B0-FA9B-FDDC-BDF82CFDE9B4}"/>
              </a:ext>
            </a:extLst>
          </p:cNvPr>
          <p:cNvSpPr txBox="1"/>
          <p:nvPr/>
        </p:nvSpPr>
        <p:spPr>
          <a:xfrm>
            <a:off x="457200" y="3333750"/>
            <a:ext cx="8362951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906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 Trial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57251"/>
            <a:ext cx="7829872" cy="374570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CA" sz="2200" dirty="0"/>
              <a:t>Defining design characteristics</a:t>
            </a:r>
            <a:endParaRPr lang="en-CA" sz="2000" dirty="0"/>
          </a:p>
          <a:p>
            <a:pPr lvl="2">
              <a:lnSpc>
                <a:spcPct val="120000"/>
              </a:lnSpc>
            </a:pPr>
            <a:r>
              <a:rPr lang="en-CA" sz="2000" dirty="0"/>
              <a:t>Endpoints: primary and secondary</a:t>
            </a:r>
          </a:p>
          <a:p>
            <a:pPr lvl="2">
              <a:lnSpc>
                <a:spcPct val="120000"/>
              </a:lnSpc>
            </a:pPr>
            <a:r>
              <a:rPr lang="en-CA" sz="2000" dirty="0"/>
              <a:t>Single or two stage design (one versus two step enrollment per arm)</a:t>
            </a:r>
          </a:p>
          <a:p>
            <a:pPr lvl="2">
              <a:lnSpc>
                <a:spcPct val="120000"/>
              </a:lnSpc>
            </a:pPr>
            <a:r>
              <a:rPr lang="en-CA" sz="2000" dirty="0"/>
              <a:t>Single arm or multiple arm design </a:t>
            </a:r>
          </a:p>
          <a:p>
            <a:pPr lvl="2">
              <a:lnSpc>
                <a:spcPct val="120000"/>
              </a:lnSpc>
            </a:pPr>
            <a:r>
              <a:rPr lang="en-CA" sz="2000" dirty="0"/>
              <a:t>Statistical considerations: Type I (</a:t>
            </a:r>
            <a:r>
              <a:rPr lang="el-GR" sz="2000" dirty="0"/>
              <a:t>α</a:t>
            </a:r>
            <a:r>
              <a:rPr lang="en-CA" sz="2000" dirty="0"/>
              <a:t>) error rates and power (1-</a:t>
            </a:r>
            <a:r>
              <a:rPr lang="el-GR" sz="2000" dirty="0"/>
              <a:t>β</a:t>
            </a:r>
            <a:r>
              <a:rPr lang="en-CA" sz="2000" dirty="0"/>
              <a:t>) measures of anticancer activity (e.g. response rates, hazard ratio….)</a:t>
            </a:r>
          </a:p>
        </p:txBody>
      </p:sp>
    </p:spTree>
    <p:extLst>
      <p:ext uri="{BB962C8B-B14F-4D97-AF65-F5344CB8AC3E}">
        <p14:creationId xmlns:p14="http://schemas.microsoft.com/office/powerpoint/2010/main" val="137195306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Trial Phase III Results: Toxicity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4E3EFAE-CE55-1BBF-71BD-1233DD5B6B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3286" y="627063"/>
            <a:ext cx="5157427" cy="41052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672E85-4013-F0A4-5D35-58ED44DBD716}"/>
              </a:ext>
            </a:extLst>
          </p:cNvPr>
          <p:cNvSpPr txBox="1"/>
          <p:nvPr/>
        </p:nvSpPr>
        <p:spPr>
          <a:xfrm>
            <a:off x="4114800" y="209065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1C67C6-1E03-D2F9-63C3-669F0F9B385D}"/>
              </a:ext>
            </a:extLst>
          </p:cNvPr>
          <p:cNvSpPr txBox="1"/>
          <p:nvPr/>
        </p:nvSpPr>
        <p:spPr>
          <a:xfrm>
            <a:off x="3429000" y="15049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169162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0955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Trial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1"/>
            <a:ext cx="8305800" cy="2286000"/>
          </a:xfrm>
        </p:spPr>
        <p:txBody>
          <a:bodyPr/>
          <a:lstStyle/>
          <a:p>
            <a:r>
              <a:rPr lang="en-US" dirty="0"/>
              <a:t>BMS 275291 does not add to the treatment of advanced NSCLC.</a:t>
            </a:r>
          </a:p>
        </p:txBody>
      </p:sp>
    </p:spTree>
    <p:extLst>
      <p:ext uri="{BB962C8B-B14F-4D97-AF65-F5344CB8AC3E}">
        <p14:creationId xmlns:p14="http://schemas.microsoft.com/office/powerpoint/2010/main" val="172790657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72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0000"/>
                </a:solidFill>
              </a:rPr>
              <a:t>Variations of Phase II Trial Methodology: Platform Trials (more to come!)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404147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2B38E-D420-130E-1BFE-21B961878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 Design: PROs and 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652BE5-041E-AC77-69C1-EA12BB46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241F071-9FA7-99FF-D397-C3A98A3D2CD0}"/>
              </a:ext>
            </a:extLst>
          </p:cNvPr>
          <p:cNvSpPr txBox="1"/>
          <p:nvPr/>
        </p:nvSpPr>
        <p:spPr>
          <a:xfrm>
            <a:off x="609600" y="4258785"/>
            <a:ext cx="68220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Includes platform design where patients were assigned to each cohort/substudies based on biomarker since each cohort can be viewed as a single arm study. 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9465BDE-F68C-1A98-1872-68816B481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311390"/>
              </p:ext>
            </p:extLst>
          </p:nvPr>
        </p:nvGraphicFramePr>
        <p:xfrm>
          <a:off x="685800" y="971550"/>
          <a:ext cx="7658100" cy="3044000"/>
        </p:xfrm>
        <a:graphic>
          <a:graphicData uri="http://schemas.openxmlformats.org/drawingml/2006/table">
            <a:tbl>
              <a:tblPr firstRow="1" bandRow="1"/>
              <a:tblGrid>
                <a:gridCol w="1917700">
                  <a:extLst>
                    <a:ext uri="{9D8B030D-6E8A-4147-A177-3AD203B41FA5}">
                      <a16:colId xmlns:a16="http://schemas.microsoft.com/office/drawing/2014/main" val="1497929654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1141240664"/>
                    </a:ext>
                  </a:extLst>
                </a:gridCol>
                <a:gridCol w="2425700">
                  <a:extLst>
                    <a:ext uri="{9D8B030D-6E8A-4147-A177-3AD203B41FA5}">
                      <a16:colId xmlns:a16="http://schemas.microsoft.com/office/drawing/2014/main" val="3420922808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14675380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7C984A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Randomization</a:t>
                      </a:r>
                      <a:endParaRPr lang="en-US" sz="1100" kern="100">
                        <a:effectLst/>
                        <a:highlight>
                          <a:srgbClr val="7C984A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98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7C984A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Design</a:t>
                      </a:r>
                      <a:endParaRPr lang="en-US" sz="1100" kern="100">
                        <a:effectLst/>
                        <a:highlight>
                          <a:srgbClr val="7C984A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98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7C984A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PROs</a:t>
                      </a:r>
                      <a:endParaRPr lang="en-US" sz="1100" kern="100">
                        <a:effectLst/>
                        <a:highlight>
                          <a:srgbClr val="7C984A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984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7C984A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CONs</a:t>
                      </a:r>
                      <a:endParaRPr lang="en-US" sz="1100" kern="100">
                        <a:effectLst/>
                        <a:highlight>
                          <a:srgbClr val="7C984A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98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160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D7DDD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Single arm</a:t>
                      </a:r>
                      <a:r>
                        <a:rPr lang="en-US" sz="1100" kern="100" baseline="30000">
                          <a:solidFill>
                            <a:srgbClr val="000000"/>
                          </a:solidFill>
                          <a:effectLst/>
                          <a:highlight>
                            <a:srgbClr val="D7DDD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 kern="100">
                        <a:effectLst/>
                        <a:highlight>
                          <a:srgbClr val="D7DDD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D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D7DDD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Single arm design; two stage design.</a:t>
                      </a:r>
                      <a:endParaRPr lang="en-US" sz="1100" kern="100">
                        <a:effectLst/>
                        <a:highlight>
                          <a:srgbClr val="D7DDD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D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D7DDD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Simple, efficient and easy to implement. Useful in rare diseases and signal detection. </a:t>
                      </a:r>
                      <a:endParaRPr lang="en-US" sz="1100" kern="100">
                        <a:effectLst/>
                        <a:highlight>
                          <a:srgbClr val="D7DDD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D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D7DDD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Lack of control data </a:t>
                      </a:r>
                      <a:endParaRPr lang="en-US" sz="1100" kern="100">
                        <a:effectLst/>
                        <a:highlight>
                          <a:srgbClr val="D7DDD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D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1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D7DDD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Randomization including control arm with no formal comparison</a:t>
                      </a:r>
                      <a:endParaRPr lang="en-US" sz="1100" kern="100">
                        <a:effectLst/>
                        <a:highlight>
                          <a:srgbClr val="D7DDD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D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D7DDD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Noncomparative randomized design (like 2 parallel single arm designs)</a:t>
                      </a:r>
                      <a:endParaRPr lang="en-US" sz="1100" kern="100">
                        <a:effectLst/>
                        <a:highlight>
                          <a:srgbClr val="D7DDD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D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D7DDD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Contemporaneous control allows  meaningful interpretation of experimental arm. Sample size still moderate. </a:t>
                      </a:r>
                      <a:endParaRPr lang="en-US" sz="1100" kern="100">
                        <a:effectLst/>
                        <a:highlight>
                          <a:srgbClr val="D7DDD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D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D7DDD0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Larger sample size comparing with single arm study; no formal statistical comparison. </a:t>
                      </a:r>
                      <a:endParaRPr lang="en-US" sz="1100" kern="100">
                        <a:effectLst/>
                        <a:highlight>
                          <a:srgbClr val="D7DDD0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D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576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ECEFE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Randomization to experimental arms only</a:t>
                      </a:r>
                      <a:endParaRPr lang="en-US" sz="1100" kern="100">
                        <a:effectLst/>
                        <a:highlight>
                          <a:srgbClr val="ECEFE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ECEFE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Screening/selection design</a:t>
                      </a:r>
                      <a:endParaRPr lang="en-US" sz="1100" kern="100">
                        <a:effectLst/>
                        <a:highlight>
                          <a:srgbClr val="ECEFE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ECEFE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Allow exploration of multiple treatments (dosage, combination, etc.). Efficient use of resources. </a:t>
                      </a:r>
                      <a:endParaRPr lang="en-US" sz="1100" kern="100">
                        <a:effectLst/>
                        <a:highlight>
                          <a:srgbClr val="ECEFE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ECEFE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Lack of control data </a:t>
                      </a:r>
                      <a:endParaRPr lang="en-US" sz="1100" kern="100">
                        <a:effectLst/>
                        <a:highlight>
                          <a:srgbClr val="ECEFE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518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ECEFE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Randomization including control arm with formal comparison</a:t>
                      </a:r>
                      <a:endParaRPr lang="en-US" sz="1100" kern="100">
                        <a:effectLst/>
                        <a:highlight>
                          <a:srgbClr val="ECEFE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ECEFE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Randomized control trial</a:t>
                      </a:r>
                      <a:endParaRPr lang="en-US" sz="1100" kern="100">
                        <a:effectLst/>
                        <a:highlight>
                          <a:srgbClr val="ECEFE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highlight>
                            <a:srgbClr val="ECEFE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Robust evidence. Minimizes bias. Regulatory acceptance. </a:t>
                      </a:r>
                      <a:endParaRPr lang="en-US" sz="1100" kern="100">
                        <a:effectLst/>
                        <a:highlight>
                          <a:srgbClr val="ECEFE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ECEFE9"/>
                          </a:highlight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Large sample size; long trial duration; complexity and cost. </a:t>
                      </a:r>
                      <a:endParaRPr lang="en-US" sz="1100" kern="100" dirty="0">
                        <a:effectLst/>
                        <a:highlight>
                          <a:srgbClr val="ECEFE9"/>
                        </a:highlight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662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61301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19150"/>
            <a:ext cx="8496944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5191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√ </a:t>
            </a:r>
            <a:r>
              <a:rPr lang="en-US" sz="2200" dirty="0"/>
              <a:t>To define the role of a phase II trial in oncology drug development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100" b="1" dirty="0">
                <a:solidFill>
                  <a:srgbClr val="5191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√</a:t>
            </a:r>
            <a:r>
              <a:rPr lang="en-US" sz="2200" dirty="0"/>
              <a:t>To describe the objectives and the statistical parameters that provide the framework of a phase II trial design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400" b="1" dirty="0">
                <a:solidFill>
                  <a:srgbClr val="5191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√</a:t>
            </a:r>
            <a:r>
              <a:rPr lang="en-US" sz="2200" b="1" dirty="0">
                <a:solidFill>
                  <a:srgbClr val="5191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/>
              <a:t>To illustrate different phase II trial designs using examples from the CCTG casebook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  <a:tabLst>
                <a:tab pos="230188" algn="l"/>
              </a:tabLst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1687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5191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b="1" dirty="0">
              <a:solidFill>
                <a:srgbClr val="5191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b="1" dirty="0">
              <a:solidFill>
                <a:srgbClr val="5191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6000" b="1" dirty="0">
                <a:solidFill>
                  <a:srgbClr val="5191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4089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29310"/>
            <a:ext cx="8668072" cy="4252240"/>
          </a:xfrm>
        </p:spPr>
        <p:txBody>
          <a:bodyPr>
            <a:noAutofit/>
          </a:bodyPr>
          <a:lstStyle/>
          <a:p>
            <a:r>
              <a:rPr lang="en-US" sz="1200" dirty="0"/>
              <a:t>Buckstein R et al. </a:t>
            </a:r>
            <a:r>
              <a:rPr lang="fi-FI" sz="1200" dirty="0"/>
              <a:t>Leukemia &amp; Lymphoma, 2011; 52(5): 833–41</a:t>
            </a:r>
            <a:endParaRPr lang="en-US" sz="1200" dirty="0"/>
          </a:p>
          <a:p>
            <a:r>
              <a:rPr lang="en-US" sz="1200" dirty="0"/>
              <a:t>Chi KN et al. J Clin Oncol. 2010; 28(27): 4247-54</a:t>
            </a:r>
          </a:p>
          <a:p>
            <a:r>
              <a:rPr lang="en-US" sz="1200" dirty="0"/>
              <a:t>Chi KN et al. Lancet Oncol. 2017; 18: 473-85</a:t>
            </a:r>
          </a:p>
          <a:p>
            <a:r>
              <a:rPr lang="en-US" sz="1200" dirty="0"/>
              <a:t>Beer TM et al. Lancet Oncol. 2017; 18(11): 1532-42</a:t>
            </a:r>
          </a:p>
          <a:p>
            <a:r>
              <a:rPr lang="en-US" sz="1200" dirty="0"/>
              <a:t>Ellard SL et al. J </a:t>
            </a:r>
            <a:r>
              <a:rPr lang="en-US" sz="1200" dirty="0" err="1"/>
              <a:t>Clin</a:t>
            </a:r>
            <a:r>
              <a:rPr lang="en-US" sz="1200" dirty="0"/>
              <a:t> </a:t>
            </a:r>
            <a:r>
              <a:rPr lang="en-US" sz="1200" dirty="0" err="1"/>
              <a:t>Oncol</a:t>
            </a:r>
            <a:r>
              <a:rPr lang="en-US" sz="1200" dirty="0"/>
              <a:t>. 2009; 27(27): 4536-41</a:t>
            </a:r>
          </a:p>
          <a:p>
            <a:r>
              <a:rPr lang="en-US" sz="1200" dirty="0" err="1"/>
              <a:t>Baselga</a:t>
            </a:r>
            <a:r>
              <a:rPr lang="en-US" sz="1200" dirty="0"/>
              <a:t> J et al. N </a:t>
            </a:r>
            <a:r>
              <a:rPr lang="en-US" sz="1200" dirty="0" err="1"/>
              <a:t>Engl</a:t>
            </a:r>
            <a:r>
              <a:rPr lang="en-US" sz="1200" dirty="0"/>
              <a:t> J Med. 2012; 366: 520-9</a:t>
            </a:r>
          </a:p>
          <a:p>
            <a:r>
              <a:rPr lang="en-CA" sz="1200" dirty="0"/>
              <a:t>Zee B et al. J </a:t>
            </a:r>
            <a:r>
              <a:rPr lang="en-CA" sz="1200" dirty="0" err="1"/>
              <a:t>Biopharm</a:t>
            </a:r>
            <a:r>
              <a:rPr lang="en-CA" sz="1200" dirty="0"/>
              <a:t> Stat. 1999; 9(2):351-63</a:t>
            </a:r>
            <a:endParaRPr lang="en-US" sz="1200" dirty="0"/>
          </a:p>
          <a:p>
            <a:r>
              <a:rPr lang="en-US" sz="1200" dirty="0" err="1"/>
              <a:t>Eigl</a:t>
            </a:r>
            <a:r>
              <a:rPr lang="en-US" sz="1200" dirty="0"/>
              <a:t> BJ et al. </a:t>
            </a:r>
            <a:r>
              <a:rPr lang="en-CA" sz="1200" dirty="0" err="1"/>
              <a:t>Oncotarget</a:t>
            </a:r>
            <a:r>
              <a:rPr lang="en-CA" sz="1200" dirty="0"/>
              <a:t> 2018;9(8):8155-64</a:t>
            </a:r>
          </a:p>
          <a:p>
            <a:r>
              <a:rPr lang="en-CA" sz="1200" dirty="0"/>
              <a:t>Douillard et al. Lung Cancer 2004;46(3):361-8</a:t>
            </a:r>
          </a:p>
          <a:p>
            <a:r>
              <a:rPr lang="en-CA" sz="1200" dirty="0" err="1"/>
              <a:t>Leighl</a:t>
            </a:r>
            <a:r>
              <a:rPr lang="en-CA" sz="1200" dirty="0"/>
              <a:t> NB et al. J Clin Oncol. 2005;23(12):2831-39</a:t>
            </a:r>
            <a:endParaRPr lang="en-US" sz="1200" dirty="0"/>
          </a:p>
          <a:p>
            <a:pPr marL="0" indent="0">
              <a:buNone/>
            </a:pPr>
            <a:r>
              <a:rPr lang="en-US" sz="1200" b="1" dirty="0"/>
              <a:t>Review articles</a:t>
            </a:r>
          </a:p>
          <a:p>
            <a:r>
              <a:rPr lang="en-US" sz="1200" dirty="0"/>
              <a:t>Rubinstein L et al. </a:t>
            </a:r>
            <a:r>
              <a:rPr lang="en-US" sz="1200" dirty="0" err="1"/>
              <a:t>Clin</a:t>
            </a:r>
            <a:r>
              <a:rPr lang="en-US" sz="1200" dirty="0"/>
              <a:t> Cancer Res. 2009;15(6): 1883-90</a:t>
            </a:r>
          </a:p>
          <a:p>
            <a:r>
              <a:rPr lang="en-US" sz="1200" dirty="0" err="1"/>
              <a:t>Mandrekar</a:t>
            </a:r>
            <a:r>
              <a:rPr lang="en-US" sz="1200" dirty="0"/>
              <a:t> S et al. </a:t>
            </a:r>
            <a:r>
              <a:rPr lang="en-CA" sz="1200" dirty="0"/>
              <a:t>J </a:t>
            </a:r>
            <a:r>
              <a:rPr lang="en-CA" sz="1200" dirty="0" err="1"/>
              <a:t>Thorac</a:t>
            </a:r>
            <a:r>
              <a:rPr lang="en-CA" sz="1200" dirty="0"/>
              <a:t> </a:t>
            </a:r>
            <a:r>
              <a:rPr lang="en-CA" sz="1200" dirty="0" err="1"/>
              <a:t>Oncol</a:t>
            </a:r>
            <a:r>
              <a:rPr lang="en-CA" sz="1200" dirty="0"/>
              <a:t>. 2010;5: 932–934</a:t>
            </a:r>
          </a:p>
          <a:p>
            <a:r>
              <a:rPr lang="en-US" sz="1200" dirty="0"/>
              <a:t>Seymour L et al.  </a:t>
            </a:r>
            <a:r>
              <a:rPr lang="en-US" sz="1200" dirty="0" err="1"/>
              <a:t>Clin</a:t>
            </a:r>
            <a:r>
              <a:rPr lang="en-US" sz="1200" dirty="0"/>
              <a:t> Cancer Res. 2010; 16(6): 1764-9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54ED01-E2A0-4C1E-8E21-014B99041579}" type="slidenum">
              <a:rPr kumimoji="0" lang="en-US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76</a:t>
            </a:fld>
            <a:endParaRPr kumimoji="0" lang="en-US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82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A</a:t>
            </a:r>
            <a:r>
              <a:rPr kumimoji="0" lang="en-US" sz="33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 Sampling of </a:t>
            </a: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Phase II Trial Designs</a:t>
            </a:r>
          </a:p>
        </p:txBody>
      </p:sp>
    </p:spTree>
    <p:extLst>
      <p:ext uri="{BB962C8B-B14F-4D97-AF65-F5344CB8AC3E}">
        <p14:creationId xmlns:p14="http://schemas.microsoft.com/office/powerpoint/2010/main" val="349837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Single Arm Phase II Trial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90550"/>
            <a:ext cx="7296472" cy="4038600"/>
          </a:xfrm>
        </p:spPr>
        <p:txBody>
          <a:bodyPr>
            <a:noAutofit/>
          </a:bodyPr>
          <a:lstStyle/>
          <a:p>
            <a:r>
              <a:rPr lang="en-US" sz="2200" dirty="0"/>
              <a:t>Comparison is “fixed” constant – historical control </a:t>
            </a:r>
          </a:p>
          <a:p>
            <a:r>
              <a:rPr lang="en-US" sz="2200" dirty="0"/>
              <a:t>Binary endpoint (e.g. clinical response vs. no response)</a:t>
            </a:r>
          </a:p>
          <a:p>
            <a:r>
              <a:rPr lang="en-US" sz="2200" dirty="0"/>
              <a:t>Defining characteristics</a:t>
            </a:r>
          </a:p>
          <a:p>
            <a:pPr lvl="2"/>
            <a:r>
              <a:rPr lang="el-GR" sz="2000" dirty="0"/>
              <a:t>α</a:t>
            </a:r>
            <a:r>
              <a:rPr lang="en-US" sz="2000" dirty="0"/>
              <a:t> = Type I error</a:t>
            </a:r>
          </a:p>
          <a:p>
            <a:pPr lvl="2"/>
            <a:r>
              <a:rPr lang="en-US" sz="2000" dirty="0">
                <a:sym typeface="Symbol" panose="05050102010706020507" pitchFamily="18" charset="2"/>
              </a:rPr>
              <a:t>Power: 1-</a:t>
            </a:r>
            <a:r>
              <a:rPr lang="en-US" sz="2000" dirty="0"/>
              <a:t> </a:t>
            </a:r>
          </a:p>
          <a:p>
            <a:pPr lvl="2"/>
            <a:r>
              <a:rPr lang="en-US" sz="2000" dirty="0"/>
              <a:t>H0: null response rate </a:t>
            </a:r>
            <a:r>
              <a:rPr lang="en-US" sz="2000" b="1" dirty="0"/>
              <a:t>– not of interest</a:t>
            </a:r>
            <a:endParaRPr lang="en-US" sz="2000" dirty="0"/>
          </a:p>
          <a:p>
            <a:pPr lvl="2"/>
            <a:r>
              <a:rPr lang="en-US" sz="2000" dirty="0"/>
              <a:t>HA: target response rate – </a:t>
            </a:r>
            <a:r>
              <a:rPr lang="en-US" sz="2000" b="1" dirty="0"/>
              <a:t>of interest</a:t>
            </a:r>
            <a:endParaRPr lang="en-US" sz="2000" dirty="0"/>
          </a:p>
          <a:p>
            <a:r>
              <a:rPr lang="en-US" sz="2200" dirty="0"/>
              <a:t>Based on design parameters sample size= N</a:t>
            </a:r>
          </a:p>
        </p:txBody>
      </p:sp>
    </p:spTree>
    <p:extLst>
      <p:ext uri="{BB962C8B-B14F-4D97-AF65-F5344CB8AC3E}">
        <p14:creationId xmlns:p14="http://schemas.microsoft.com/office/powerpoint/2010/main" val="3343416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CTG_PowerPoint_Template_English_16x9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82C0311-F61D-4754-B3DF-72B7C1DBEF0E}" vid="{76920DC1-961E-4C0E-8C9A-859A5FCBDA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CCTG_PowerPoint_Template_English_16x9-1</Template>
  <TotalTime>3059</TotalTime>
  <Words>3211</Words>
  <Application>Microsoft Office PowerPoint</Application>
  <PresentationFormat>On-screen Show (16:9)</PresentationFormat>
  <Paragraphs>487</Paragraphs>
  <Slides>76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5" baseType="lpstr">
      <vt:lpstr>Aptos</vt:lpstr>
      <vt:lpstr>Arial</vt:lpstr>
      <vt:lpstr>Calibri</vt:lpstr>
      <vt:lpstr>Franklin Gothic Book</vt:lpstr>
      <vt:lpstr>Lato</vt:lpstr>
      <vt:lpstr>Symbol</vt:lpstr>
      <vt:lpstr>Times New Roman</vt:lpstr>
      <vt:lpstr>Wingdings</vt:lpstr>
      <vt:lpstr>CCTG_PowerPoint_Template_English_16x9</vt:lpstr>
      <vt:lpstr>PowerPoint Presentation</vt:lpstr>
      <vt:lpstr>Disclosures</vt:lpstr>
      <vt:lpstr>Learning Objectives </vt:lpstr>
      <vt:lpstr>Phase II Trial</vt:lpstr>
      <vt:lpstr>Phase II Trial Screens for Efficacy</vt:lpstr>
      <vt:lpstr>Phase II Trial Designs</vt:lpstr>
      <vt:lpstr>Phase II Trial Designs</vt:lpstr>
      <vt:lpstr>PowerPoint Presentation</vt:lpstr>
      <vt:lpstr>Standard Single Arm Phase II Trial </vt:lpstr>
      <vt:lpstr>HN.10  </vt:lpstr>
      <vt:lpstr>Rationale</vt:lpstr>
      <vt:lpstr>HN.10</vt:lpstr>
      <vt:lpstr>HN.10 Endpoints</vt:lpstr>
      <vt:lpstr>HN.10 Statistical Parameters</vt:lpstr>
      <vt:lpstr>PowerPoint Presentation</vt:lpstr>
      <vt:lpstr>PowerPoint Presentation</vt:lpstr>
      <vt:lpstr>IND.182 Buckstein et al., Leuk LymphoMA 2011</vt:lpstr>
      <vt:lpstr>Rationale</vt:lpstr>
      <vt:lpstr>IND.182</vt:lpstr>
      <vt:lpstr>IND.182 Endpoints</vt:lpstr>
      <vt:lpstr>IND.182 Statistical Parameters</vt:lpstr>
      <vt:lpstr>IND.182 Results</vt:lpstr>
      <vt:lpstr>IND.182 Conclusions</vt:lpstr>
      <vt:lpstr>Single Arm Phase II Trial Design Limitations</vt:lpstr>
      <vt:lpstr>PowerPoint Presentation</vt:lpstr>
      <vt:lpstr>PowerPoint Presentation</vt:lpstr>
      <vt:lpstr>Randomized Phase II Trial Design</vt:lpstr>
      <vt:lpstr>PowerPoint Presentation</vt:lpstr>
      <vt:lpstr>IND.165 Chi et al, J Clin Oncol 2010  </vt:lpstr>
      <vt:lpstr>Rationale</vt:lpstr>
      <vt:lpstr>OGX-011 in CRPC</vt:lpstr>
      <vt:lpstr>IND.165</vt:lpstr>
      <vt:lpstr>IND.165 Endpoints</vt:lpstr>
      <vt:lpstr>IND.165 Statistical Parameters</vt:lpstr>
      <vt:lpstr>IND.165 PSA Response</vt:lpstr>
      <vt:lpstr>IND.165 Endpoints</vt:lpstr>
      <vt:lpstr>IND.165  Exploratory Results</vt:lpstr>
      <vt:lpstr>IND.165 Conclusions</vt:lpstr>
      <vt:lpstr>IND.165</vt:lpstr>
      <vt:lpstr>PowerPoint Presentation</vt:lpstr>
      <vt:lpstr>Selection Design</vt:lpstr>
      <vt:lpstr>IND.163 Ellard et al J Clin Oncol 2009 </vt:lpstr>
      <vt:lpstr>Rationale</vt:lpstr>
      <vt:lpstr>Everolimus in Breast Cancer</vt:lpstr>
      <vt:lpstr>IND.163</vt:lpstr>
      <vt:lpstr>IND.163 Objectives</vt:lpstr>
      <vt:lpstr>IND.163 Statistical Parameters</vt:lpstr>
      <vt:lpstr>IND.163 Statistical Parameters</vt:lpstr>
      <vt:lpstr>IND.163 Results</vt:lpstr>
      <vt:lpstr>IND.163 Conclusions</vt:lpstr>
      <vt:lpstr>PowerPoint Presentation</vt:lpstr>
      <vt:lpstr>Screening Design</vt:lpstr>
      <vt:lpstr>IND.209 EIGL et al, oncotarget 2018 </vt:lpstr>
      <vt:lpstr>Rationale</vt:lpstr>
      <vt:lpstr>IND.209</vt:lpstr>
      <vt:lpstr>IND.209 Endpoints</vt:lpstr>
      <vt:lpstr>IND.209 Statistical Parameters</vt:lpstr>
      <vt:lpstr>IND.209 Study Results</vt:lpstr>
      <vt:lpstr>IND.209 Conclusion</vt:lpstr>
      <vt:lpstr>PowerPoint Presentation</vt:lpstr>
      <vt:lpstr>PowerPoint Presentation</vt:lpstr>
      <vt:lpstr>Br.18 Douillard  et al, LUNG CAn  2004 leighl et al, J Clin Oncol 2005 </vt:lpstr>
      <vt:lpstr>Rationale</vt:lpstr>
      <vt:lpstr>BR.18 </vt:lpstr>
      <vt:lpstr>BR.18 Phase II Trial Objectives</vt:lpstr>
      <vt:lpstr>BR.18 Phase III Trial Endpoint</vt:lpstr>
      <vt:lpstr>BR.18 Trial Statistical Parameters</vt:lpstr>
      <vt:lpstr>BR.18 Trial Phase II Results</vt:lpstr>
      <vt:lpstr> BR.18 Trial Phase III Efficacy Results</vt:lpstr>
      <vt:lpstr>BR.18 Trial Phase III Results: Toxicity</vt:lpstr>
      <vt:lpstr>BR.18 Trial Conclusion</vt:lpstr>
      <vt:lpstr>PowerPoint Presentation</vt:lpstr>
      <vt:lpstr>Phase II Design: PROs and CONs</vt:lpstr>
      <vt:lpstr>Learning Objectives </vt:lpstr>
      <vt:lpstr>PowerPoint Presentation</vt:lpstr>
      <vt:lpstr>References</vt:lpstr>
    </vt:vector>
  </TitlesOfParts>
  <Company>Canadian Cancer Trials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Janice Flegg</dc:creator>
  <cp:lastModifiedBy>Wendy Parulekar</cp:lastModifiedBy>
  <cp:revision>501</cp:revision>
  <dcterms:created xsi:type="dcterms:W3CDTF">2016-11-23T15:44:42Z</dcterms:created>
  <dcterms:modified xsi:type="dcterms:W3CDTF">2024-08-21T15:52:08Z</dcterms:modified>
</cp:coreProperties>
</file>